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06" r:id="rId5"/>
    <p:sldId id="320" r:id="rId6"/>
    <p:sldId id="300" r:id="rId7"/>
    <p:sldId id="285" r:id="rId8"/>
    <p:sldId id="308" r:id="rId9"/>
    <p:sldId id="295" r:id="rId10"/>
    <p:sldId id="283" r:id="rId11"/>
    <p:sldId id="297" r:id="rId12"/>
    <p:sldId id="278" r:id="rId13"/>
    <p:sldId id="313" r:id="rId14"/>
    <p:sldId id="319" r:id="rId15"/>
    <p:sldId id="318" r:id="rId16"/>
    <p:sldId id="291" r:id="rId17"/>
    <p:sldId id="292" r:id="rId18"/>
    <p:sldId id="312" r:id="rId19"/>
    <p:sldId id="272" r:id="rId20"/>
    <p:sldId id="299" r:id="rId21"/>
    <p:sldId id="304" r:id="rId22"/>
    <p:sldId id="286"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971" autoAdjust="0"/>
  </p:normalViewPr>
  <p:slideViewPr>
    <p:cSldViewPr>
      <p:cViewPr varScale="1">
        <p:scale>
          <a:sx n="55" d="100"/>
          <a:sy n="55" d="100"/>
        </p:scale>
        <p:origin x="1742" y="4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ADAMS" userId="f0cc5ac3-c5b9-4a9a-b5ea-98be3233f28b" providerId="ADAL" clId="{BB029368-5E3E-4779-BC3E-5595DB0D0358}"/>
    <pc:docChg chg="delSld modSld sldOrd">
      <pc:chgData name="Chloe ADAMS" userId="f0cc5ac3-c5b9-4a9a-b5ea-98be3233f28b" providerId="ADAL" clId="{BB029368-5E3E-4779-BC3E-5595DB0D0358}" dt="2025-09-09T10:59:43.828" v="13" actId="47"/>
      <pc:docMkLst>
        <pc:docMk/>
      </pc:docMkLst>
      <pc:sldChg chg="ord">
        <pc:chgData name="Chloe ADAMS" userId="f0cc5ac3-c5b9-4a9a-b5ea-98be3233f28b" providerId="ADAL" clId="{BB029368-5E3E-4779-BC3E-5595DB0D0358}" dt="2025-09-09T10:56:46.769" v="1"/>
        <pc:sldMkLst>
          <pc:docMk/>
          <pc:sldMk cId="1898092038" sldId="283"/>
        </pc:sldMkLst>
      </pc:sldChg>
      <pc:sldChg chg="modSp mod">
        <pc:chgData name="Chloe ADAMS" userId="f0cc5ac3-c5b9-4a9a-b5ea-98be3233f28b" providerId="ADAL" clId="{BB029368-5E3E-4779-BC3E-5595DB0D0358}" dt="2025-09-09T10:57:29.631" v="10" actId="20577"/>
        <pc:sldMkLst>
          <pc:docMk/>
          <pc:sldMk cId="2295630610" sldId="291"/>
        </pc:sldMkLst>
        <pc:spChg chg="mod">
          <ac:chgData name="Chloe ADAMS" userId="f0cc5ac3-c5b9-4a9a-b5ea-98be3233f28b" providerId="ADAL" clId="{BB029368-5E3E-4779-BC3E-5595DB0D0358}" dt="2025-09-09T10:57:29.631" v="10" actId="20577"/>
          <ac:spMkLst>
            <pc:docMk/>
            <pc:sldMk cId="2295630610" sldId="291"/>
            <ac:spMk id="4" creationId="{00000000-0000-0000-0000-000000000000}"/>
          </ac:spMkLst>
        </pc:spChg>
      </pc:sldChg>
      <pc:sldChg chg="modSp mod">
        <pc:chgData name="Chloe ADAMS" userId="f0cc5ac3-c5b9-4a9a-b5ea-98be3233f28b" providerId="ADAL" clId="{BB029368-5E3E-4779-BC3E-5595DB0D0358}" dt="2025-09-09T10:57:45.137" v="12" actId="403"/>
        <pc:sldMkLst>
          <pc:docMk/>
          <pc:sldMk cId="2909972849" sldId="292"/>
        </pc:sldMkLst>
        <pc:spChg chg="mod">
          <ac:chgData name="Chloe ADAMS" userId="f0cc5ac3-c5b9-4a9a-b5ea-98be3233f28b" providerId="ADAL" clId="{BB029368-5E3E-4779-BC3E-5595DB0D0358}" dt="2025-09-09T10:57:45.137" v="12" actId="403"/>
          <ac:spMkLst>
            <pc:docMk/>
            <pc:sldMk cId="2909972849" sldId="292"/>
            <ac:spMk id="4" creationId="{00000000-0000-0000-0000-000000000000}"/>
          </ac:spMkLst>
        </pc:spChg>
      </pc:sldChg>
      <pc:sldChg chg="del">
        <pc:chgData name="Chloe ADAMS" userId="f0cc5ac3-c5b9-4a9a-b5ea-98be3233f28b" providerId="ADAL" clId="{BB029368-5E3E-4779-BC3E-5595DB0D0358}" dt="2025-09-09T10:59:43.828" v="13" actId="47"/>
        <pc:sldMkLst>
          <pc:docMk/>
          <pc:sldMk cId="3199277163" sldId="317"/>
        </pc:sldMkLst>
      </pc:sldChg>
    </pc:docChg>
  </pc:docChgLst>
  <pc:docChgLst>
    <pc:chgData name="Chloe ADAMS" userId="f0cc5ac3-c5b9-4a9a-b5ea-98be3233f28b" providerId="ADAL" clId="{12D60CA9-2B35-4005-BF5A-374746291667}"/>
    <pc:docChg chg="custSel modSld">
      <pc:chgData name="Chloe ADAMS" userId="f0cc5ac3-c5b9-4a9a-b5ea-98be3233f28b" providerId="ADAL" clId="{12D60CA9-2B35-4005-BF5A-374746291667}" dt="2025-09-09T07:56:23.508" v="123" actId="20577"/>
      <pc:docMkLst>
        <pc:docMk/>
      </pc:docMkLst>
      <pc:sldChg chg="modSp mod">
        <pc:chgData name="Chloe ADAMS" userId="f0cc5ac3-c5b9-4a9a-b5ea-98be3233f28b" providerId="ADAL" clId="{12D60CA9-2B35-4005-BF5A-374746291667}" dt="2025-09-09T07:54:12.123" v="27" actId="20577"/>
        <pc:sldMkLst>
          <pc:docMk/>
          <pc:sldMk cId="2909972849" sldId="292"/>
        </pc:sldMkLst>
        <pc:spChg chg="mod">
          <ac:chgData name="Chloe ADAMS" userId="f0cc5ac3-c5b9-4a9a-b5ea-98be3233f28b" providerId="ADAL" clId="{12D60CA9-2B35-4005-BF5A-374746291667}" dt="2025-09-09T07:54:12.123" v="27" actId="20577"/>
          <ac:spMkLst>
            <pc:docMk/>
            <pc:sldMk cId="2909972849" sldId="292"/>
            <ac:spMk id="4" creationId="{00000000-0000-0000-0000-000000000000}"/>
          </ac:spMkLst>
        </pc:spChg>
      </pc:sldChg>
      <pc:sldChg chg="modSp mod">
        <pc:chgData name="Chloe ADAMS" userId="f0cc5ac3-c5b9-4a9a-b5ea-98be3233f28b" providerId="ADAL" clId="{12D60CA9-2B35-4005-BF5A-374746291667}" dt="2025-09-09T07:54:56.824" v="95" actId="20577"/>
        <pc:sldMkLst>
          <pc:docMk/>
          <pc:sldMk cId="1508680020" sldId="312"/>
        </pc:sldMkLst>
        <pc:spChg chg="mod">
          <ac:chgData name="Chloe ADAMS" userId="f0cc5ac3-c5b9-4a9a-b5ea-98be3233f28b" providerId="ADAL" clId="{12D60CA9-2B35-4005-BF5A-374746291667}" dt="2025-09-09T07:54:56.824" v="95" actId="20577"/>
          <ac:spMkLst>
            <pc:docMk/>
            <pc:sldMk cId="1508680020" sldId="312"/>
            <ac:spMk id="2" creationId="{00000000-0000-0000-0000-000000000000}"/>
          </ac:spMkLst>
        </pc:spChg>
      </pc:sldChg>
      <pc:sldChg chg="modSp mod">
        <pc:chgData name="Chloe ADAMS" userId="f0cc5ac3-c5b9-4a9a-b5ea-98be3233f28b" providerId="ADAL" clId="{12D60CA9-2B35-4005-BF5A-374746291667}" dt="2025-09-09T07:56:23.508" v="123" actId="20577"/>
        <pc:sldMkLst>
          <pc:docMk/>
          <pc:sldMk cId="380531716" sldId="320"/>
        </pc:sldMkLst>
        <pc:spChg chg="mod">
          <ac:chgData name="Chloe ADAMS" userId="f0cc5ac3-c5b9-4a9a-b5ea-98be3233f28b" providerId="ADAL" clId="{12D60CA9-2B35-4005-BF5A-374746291667}" dt="2025-09-09T07:56:23.508" v="123" actId="20577"/>
          <ac:spMkLst>
            <pc:docMk/>
            <pc:sldMk cId="380531716" sldId="320"/>
            <ac:spMk id="3" creationId="{2A10E620-C9EE-5AE4-5D35-8A47419B08B4}"/>
          </ac:spMkLst>
        </pc:spChg>
      </pc:sldChg>
    </pc:docChg>
  </pc:docChgLst>
  <pc:docChgLst>
    <pc:chgData name="Chloe ADAMS" userId="f0cc5ac3-c5b9-4a9a-b5ea-98be3233f28b" providerId="ADAL" clId="{CB136B8B-9566-4888-8BC7-19462EBEA74B}"/>
    <pc:docChg chg="custSel addSld delSld modSld sldOrd">
      <pc:chgData name="Chloe ADAMS" userId="f0cc5ac3-c5b9-4a9a-b5ea-98be3233f28b" providerId="ADAL" clId="{CB136B8B-9566-4888-8BC7-19462EBEA74B}" dt="2025-09-02T13:20:26.950" v="1140" actId="20577"/>
      <pc:docMkLst>
        <pc:docMk/>
      </pc:docMkLst>
      <pc:sldChg chg="modSp add mod ord">
        <pc:chgData name="Chloe ADAMS" userId="f0cc5ac3-c5b9-4a9a-b5ea-98be3233f28b" providerId="ADAL" clId="{CB136B8B-9566-4888-8BC7-19462EBEA74B}" dt="2025-09-02T13:20:26.950" v="1140" actId="20577"/>
        <pc:sldMkLst>
          <pc:docMk/>
          <pc:sldMk cId="961481139" sldId="272"/>
        </pc:sldMkLst>
        <pc:spChg chg="mod">
          <ac:chgData name="Chloe ADAMS" userId="f0cc5ac3-c5b9-4a9a-b5ea-98be3233f28b" providerId="ADAL" clId="{CB136B8B-9566-4888-8BC7-19462EBEA74B}" dt="2025-09-02T13:20:26.950" v="1140" actId="20577"/>
          <ac:spMkLst>
            <pc:docMk/>
            <pc:sldMk cId="961481139" sldId="272"/>
            <ac:spMk id="4" creationId="{00000000-0000-0000-0000-000000000000}"/>
          </ac:spMkLst>
        </pc:spChg>
      </pc:sldChg>
      <pc:sldChg chg="modSp add mod ord">
        <pc:chgData name="Chloe ADAMS" userId="f0cc5ac3-c5b9-4a9a-b5ea-98be3233f28b" providerId="ADAL" clId="{CB136B8B-9566-4888-8BC7-19462EBEA74B}" dt="2025-09-02T13:18:20.869" v="1102" actId="27636"/>
        <pc:sldMkLst>
          <pc:docMk/>
          <pc:sldMk cId="1793323499" sldId="278"/>
        </pc:sldMkLst>
        <pc:spChg chg="mod">
          <ac:chgData name="Chloe ADAMS" userId="f0cc5ac3-c5b9-4a9a-b5ea-98be3233f28b" providerId="ADAL" clId="{CB136B8B-9566-4888-8BC7-19462EBEA74B}" dt="2025-09-02T13:18:20.869" v="1102" actId="27636"/>
          <ac:spMkLst>
            <pc:docMk/>
            <pc:sldMk cId="1793323499" sldId="278"/>
            <ac:spMk id="3" creationId="{00000000-0000-0000-0000-000000000000}"/>
          </ac:spMkLst>
        </pc:spChg>
      </pc:sldChg>
      <pc:sldChg chg="modSp add mod ord">
        <pc:chgData name="Chloe ADAMS" userId="f0cc5ac3-c5b9-4a9a-b5ea-98be3233f28b" providerId="ADAL" clId="{CB136B8B-9566-4888-8BC7-19462EBEA74B}" dt="2025-09-02T13:17:32.653" v="1011" actId="20577"/>
        <pc:sldMkLst>
          <pc:docMk/>
          <pc:sldMk cId="1898092038" sldId="283"/>
        </pc:sldMkLst>
        <pc:spChg chg="mod">
          <ac:chgData name="Chloe ADAMS" userId="f0cc5ac3-c5b9-4a9a-b5ea-98be3233f28b" providerId="ADAL" clId="{CB136B8B-9566-4888-8BC7-19462EBEA74B}" dt="2025-09-02T13:17:32.653" v="1011" actId="20577"/>
          <ac:spMkLst>
            <pc:docMk/>
            <pc:sldMk cId="1898092038" sldId="283"/>
            <ac:spMk id="7" creationId="{00000000-0000-0000-0000-000000000000}"/>
          </ac:spMkLst>
        </pc:spChg>
      </pc:sldChg>
      <pc:sldChg chg="add">
        <pc:chgData name="Chloe ADAMS" userId="f0cc5ac3-c5b9-4a9a-b5ea-98be3233f28b" providerId="ADAL" clId="{CB136B8B-9566-4888-8BC7-19462EBEA74B}" dt="2025-09-02T13:13:27.021" v="609"/>
        <pc:sldMkLst>
          <pc:docMk/>
          <pc:sldMk cId="2295630610" sldId="291"/>
        </pc:sldMkLst>
      </pc:sldChg>
      <pc:sldChg chg="add">
        <pc:chgData name="Chloe ADAMS" userId="f0cc5ac3-c5b9-4a9a-b5ea-98be3233f28b" providerId="ADAL" clId="{CB136B8B-9566-4888-8BC7-19462EBEA74B}" dt="2025-09-02T13:16:04.283" v="985"/>
        <pc:sldMkLst>
          <pc:docMk/>
          <pc:sldMk cId="2909972849" sldId="292"/>
        </pc:sldMkLst>
      </pc:sldChg>
      <pc:sldChg chg="ord">
        <pc:chgData name="Chloe ADAMS" userId="f0cc5ac3-c5b9-4a9a-b5ea-98be3233f28b" providerId="ADAL" clId="{CB136B8B-9566-4888-8BC7-19462EBEA74B}" dt="2025-09-02T11:29:40.821" v="130"/>
        <pc:sldMkLst>
          <pc:docMk/>
          <pc:sldMk cId="3882519681" sldId="295"/>
        </pc:sldMkLst>
      </pc:sldChg>
      <pc:sldChg chg="modSp mod ord">
        <pc:chgData name="Chloe ADAMS" userId="f0cc5ac3-c5b9-4a9a-b5ea-98be3233f28b" providerId="ADAL" clId="{CB136B8B-9566-4888-8BC7-19462EBEA74B}" dt="2025-09-02T13:17:21.465" v="990" actId="20577"/>
        <pc:sldMkLst>
          <pc:docMk/>
          <pc:sldMk cId="395775282" sldId="297"/>
        </pc:sldMkLst>
        <pc:spChg chg="mod">
          <ac:chgData name="Chloe ADAMS" userId="f0cc5ac3-c5b9-4a9a-b5ea-98be3233f28b" providerId="ADAL" clId="{CB136B8B-9566-4888-8BC7-19462EBEA74B}" dt="2025-09-02T13:17:21.465" v="990" actId="20577"/>
          <ac:spMkLst>
            <pc:docMk/>
            <pc:sldMk cId="395775282" sldId="297"/>
            <ac:spMk id="2" creationId="{00000000-0000-0000-0000-000000000000}"/>
          </ac:spMkLst>
        </pc:spChg>
      </pc:sldChg>
      <pc:sldChg chg="modSp del mod">
        <pc:chgData name="Chloe ADAMS" userId="f0cc5ac3-c5b9-4a9a-b5ea-98be3233f28b" providerId="ADAL" clId="{CB136B8B-9566-4888-8BC7-19462EBEA74B}" dt="2025-09-02T13:12:13.003" v="605" actId="47"/>
        <pc:sldMkLst>
          <pc:docMk/>
          <pc:sldMk cId="3696167207" sldId="301"/>
        </pc:sldMkLst>
      </pc:sldChg>
      <pc:sldChg chg="del">
        <pc:chgData name="Chloe ADAMS" userId="f0cc5ac3-c5b9-4a9a-b5ea-98be3233f28b" providerId="ADAL" clId="{CB136B8B-9566-4888-8BC7-19462EBEA74B}" dt="2025-09-02T13:13:34.234" v="610" actId="47"/>
        <pc:sldMkLst>
          <pc:docMk/>
          <pc:sldMk cId="3400784955" sldId="302"/>
        </pc:sldMkLst>
      </pc:sldChg>
      <pc:sldChg chg="del">
        <pc:chgData name="Chloe ADAMS" userId="f0cc5ac3-c5b9-4a9a-b5ea-98be3233f28b" providerId="ADAL" clId="{CB136B8B-9566-4888-8BC7-19462EBEA74B}" dt="2025-09-02T13:16:07.353" v="986" actId="47"/>
        <pc:sldMkLst>
          <pc:docMk/>
          <pc:sldMk cId="234497822" sldId="303"/>
        </pc:sldMkLst>
      </pc:sldChg>
      <pc:sldChg chg="addSp delSp modSp mod">
        <pc:chgData name="Chloe ADAMS" userId="f0cc5ac3-c5b9-4a9a-b5ea-98be3233f28b" providerId="ADAL" clId="{CB136B8B-9566-4888-8BC7-19462EBEA74B}" dt="2025-09-02T11:28:11.315" v="19" actId="14100"/>
        <pc:sldMkLst>
          <pc:docMk/>
          <pc:sldMk cId="3298638069" sldId="308"/>
        </pc:sldMkLst>
        <pc:picChg chg="add mod">
          <ac:chgData name="Chloe ADAMS" userId="f0cc5ac3-c5b9-4a9a-b5ea-98be3233f28b" providerId="ADAL" clId="{CB136B8B-9566-4888-8BC7-19462EBEA74B}" dt="2025-09-02T11:28:11.315" v="19" actId="14100"/>
          <ac:picMkLst>
            <pc:docMk/>
            <pc:sldMk cId="3298638069" sldId="308"/>
            <ac:picMk id="2" creationId="{BE04103B-DF57-8579-0E14-1C9E67662780}"/>
          </ac:picMkLst>
        </pc:picChg>
      </pc:sldChg>
      <pc:sldChg chg="modSp del mod">
        <pc:chgData name="Chloe ADAMS" userId="f0cc5ac3-c5b9-4a9a-b5ea-98be3233f28b" providerId="ADAL" clId="{CB136B8B-9566-4888-8BC7-19462EBEA74B}" dt="2025-09-02T11:29:10.015" v="120" actId="47"/>
        <pc:sldMkLst>
          <pc:docMk/>
          <pc:sldMk cId="188924188" sldId="309"/>
        </pc:sldMkLst>
      </pc:sldChg>
      <pc:sldChg chg="modSp mod">
        <pc:chgData name="Chloe ADAMS" userId="f0cc5ac3-c5b9-4a9a-b5ea-98be3233f28b" providerId="ADAL" clId="{CB136B8B-9566-4888-8BC7-19462EBEA74B}" dt="2025-09-02T11:32:49.597" v="603" actId="20577"/>
        <pc:sldMkLst>
          <pc:docMk/>
          <pc:sldMk cId="1508680020" sldId="312"/>
        </pc:sldMkLst>
        <pc:spChg chg="mod">
          <ac:chgData name="Chloe ADAMS" userId="f0cc5ac3-c5b9-4a9a-b5ea-98be3233f28b" providerId="ADAL" clId="{CB136B8B-9566-4888-8BC7-19462EBEA74B}" dt="2025-09-02T11:32:49.597" v="603" actId="20577"/>
          <ac:spMkLst>
            <pc:docMk/>
            <pc:sldMk cId="1508680020" sldId="312"/>
            <ac:spMk id="2" creationId="{00000000-0000-0000-0000-000000000000}"/>
          </ac:spMkLst>
        </pc:spChg>
      </pc:sldChg>
      <pc:sldChg chg="delSp modSp mod">
        <pc:chgData name="Chloe ADAMS" userId="f0cc5ac3-c5b9-4a9a-b5ea-98be3233f28b" providerId="ADAL" clId="{CB136B8B-9566-4888-8BC7-19462EBEA74B}" dt="2025-09-02T13:18:41.100" v="1109" actId="20577"/>
        <pc:sldMkLst>
          <pc:docMk/>
          <pc:sldMk cId="4098432162" sldId="313"/>
        </pc:sldMkLst>
        <pc:spChg chg="mod">
          <ac:chgData name="Chloe ADAMS" userId="f0cc5ac3-c5b9-4a9a-b5ea-98be3233f28b" providerId="ADAL" clId="{CB136B8B-9566-4888-8BC7-19462EBEA74B}" dt="2025-09-02T13:18:41.100" v="1109" actId="20577"/>
          <ac:spMkLst>
            <pc:docMk/>
            <pc:sldMk cId="4098432162" sldId="313"/>
            <ac:spMk id="3" creationId="{00000000-0000-0000-0000-000000000000}"/>
          </ac:spMkLst>
        </pc:spChg>
      </pc:sldChg>
      <pc:sldChg chg="modSp add mod">
        <pc:chgData name="Chloe ADAMS" userId="f0cc5ac3-c5b9-4a9a-b5ea-98be3233f28b" providerId="ADAL" clId="{CB136B8B-9566-4888-8BC7-19462EBEA74B}" dt="2025-09-02T13:12:41.956" v="608" actId="1076"/>
        <pc:sldMkLst>
          <pc:docMk/>
          <pc:sldMk cId="901143590" sldId="318"/>
        </pc:sldMkLst>
        <pc:spChg chg="mod">
          <ac:chgData name="Chloe ADAMS" userId="f0cc5ac3-c5b9-4a9a-b5ea-98be3233f28b" providerId="ADAL" clId="{CB136B8B-9566-4888-8BC7-19462EBEA74B}" dt="2025-09-02T13:12:41.956" v="608" actId="1076"/>
          <ac:spMkLst>
            <pc:docMk/>
            <pc:sldMk cId="901143590" sldId="318"/>
            <ac:spMk id="3" creationId="{AC71A7AB-7ECC-A593-8CA4-1BF6E4CA9F08}"/>
          </ac:spMkLst>
        </pc:spChg>
      </pc:sldChg>
      <pc:sldChg chg="add">
        <pc:chgData name="Chloe ADAMS" userId="f0cc5ac3-c5b9-4a9a-b5ea-98be3233f28b" providerId="ADAL" clId="{CB136B8B-9566-4888-8BC7-19462EBEA74B}" dt="2025-09-02T13:12:09.417" v="604"/>
        <pc:sldMkLst>
          <pc:docMk/>
          <pc:sldMk cId="1775482389" sldId="319"/>
        </pc:sldMkLst>
      </pc:sldChg>
      <pc:sldChg chg="modSp new mod">
        <pc:chgData name="Chloe ADAMS" userId="f0cc5ac3-c5b9-4a9a-b5ea-98be3233f28b" providerId="ADAL" clId="{CB136B8B-9566-4888-8BC7-19462EBEA74B}" dt="2025-09-02T13:15:41.451" v="984" actId="20577"/>
        <pc:sldMkLst>
          <pc:docMk/>
          <pc:sldMk cId="380531716" sldId="320"/>
        </pc:sldMkLst>
        <pc:spChg chg="mod">
          <ac:chgData name="Chloe ADAMS" userId="f0cc5ac3-c5b9-4a9a-b5ea-98be3233f28b" providerId="ADAL" clId="{CB136B8B-9566-4888-8BC7-19462EBEA74B}" dt="2025-09-02T13:15:41.451" v="984" actId="20577"/>
          <ac:spMkLst>
            <pc:docMk/>
            <pc:sldMk cId="380531716" sldId="320"/>
            <ac:spMk id="2" creationId="{FD409379-244B-16D6-A341-EEF9AF36539E}"/>
          </ac:spMkLst>
        </pc:spChg>
        <pc:spChg chg="mod">
          <ac:chgData name="Chloe ADAMS" userId="f0cc5ac3-c5b9-4a9a-b5ea-98be3233f28b" providerId="ADAL" clId="{CB136B8B-9566-4888-8BC7-19462EBEA74B}" dt="2025-09-02T13:15:34.118" v="970" actId="20577"/>
          <ac:spMkLst>
            <pc:docMk/>
            <pc:sldMk cId="380531716" sldId="320"/>
            <ac:spMk id="3" creationId="{2A10E620-C9EE-5AE4-5D35-8A47419B08B4}"/>
          </ac:spMkLst>
        </pc:spChg>
      </pc:sldChg>
      <pc:sldChg chg="new del">
        <pc:chgData name="Chloe ADAMS" userId="f0cc5ac3-c5b9-4a9a-b5ea-98be3233f28b" providerId="ADAL" clId="{CB136B8B-9566-4888-8BC7-19462EBEA74B}" dt="2025-09-02T13:20:05.418" v="1114" actId="47"/>
        <pc:sldMkLst>
          <pc:docMk/>
          <pc:sldMk cId="3098809741" sldId="3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9/9/2025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9/9/2025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34C2EF-8A97-4DAF-B099-E567883644D6}" type="slidenum">
              <a:rPr lang="en-US" smtClean="0"/>
              <a:t>5</a:t>
            </a:fld>
            <a:endParaRPr lang="en-US" dirty="0"/>
          </a:p>
        </p:txBody>
      </p:sp>
    </p:spTree>
    <p:extLst>
      <p:ext uri="{BB962C8B-B14F-4D97-AF65-F5344CB8AC3E}">
        <p14:creationId xmlns:p14="http://schemas.microsoft.com/office/powerpoint/2010/main" val="333093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further information about this will be coming out to parents in the next few weeks once all trips and events have been</a:t>
            </a:r>
            <a:r>
              <a:rPr lang="en-GB" baseline="0" dirty="0"/>
              <a:t> booked.</a:t>
            </a:r>
            <a:endParaRPr lang="en-GB" dirty="0"/>
          </a:p>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6</a:t>
            </a:fld>
            <a:endParaRPr lang="en-US" dirty="0"/>
          </a:p>
        </p:txBody>
      </p:sp>
    </p:spTree>
    <p:extLst>
      <p:ext uri="{BB962C8B-B14F-4D97-AF65-F5344CB8AC3E}">
        <p14:creationId xmlns:p14="http://schemas.microsoft.com/office/powerpoint/2010/main" val="1178091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10</a:t>
            </a:fld>
            <a:endParaRPr lang="en-US" dirty="0"/>
          </a:p>
        </p:txBody>
      </p:sp>
    </p:spTree>
    <p:extLst>
      <p:ext uri="{BB962C8B-B14F-4D97-AF65-F5344CB8AC3E}">
        <p14:creationId xmlns:p14="http://schemas.microsoft.com/office/powerpoint/2010/main" val="361413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34C2EF-8A97-4DAF-B099-E567883644D6}" type="slidenum">
              <a:rPr lang="en-US" smtClean="0"/>
              <a:t>12</a:t>
            </a:fld>
            <a:endParaRPr lang="en-US" dirty="0"/>
          </a:p>
        </p:txBody>
      </p:sp>
    </p:spTree>
    <p:extLst>
      <p:ext uri="{BB962C8B-B14F-4D97-AF65-F5344CB8AC3E}">
        <p14:creationId xmlns:p14="http://schemas.microsoft.com/office/powerpoint/2010/main" val="3903609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1524000" y="365126"/>
            <a:ext cx="9143999" cy="108267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9/9/2025</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pic>
        <p:nvPicPr>
          <p:cNvPr id="8" name="Picture 7"/>
          <p:cNvPicPr>
            <a:picLocks noChangeAspect="1"/>
          </p:cNvPicPr>
          <p:nvPr userDrawn="1"/>
        </p:nvPicPr>
        <p:blipFill rotWithShape="1">
          <a:blip r:embed="rId17">
            <a:clrChange>
              <a:clrFrom>
                <a:srgbClr val="FFFFFF"/>
              </a:clrFrom>
              <a:clrTo>
                <a:srgbClr val="FFFFFF">
                  <a:alpha val="0"/>
                </a:srgbClr>
              </a:clrTo>
            </a:clrChange>
          </a:blip>
          <a:srcRect l="1575" t="11391" r="69292" b="16179"/>
          <a:stretch/>
        </p:blipFill>
        <p:spPr>
          <a:xfrm>
            <a:off x="0" y="1"/>
            <a:ext cx="1409699" cy="1828800"/>
          </a:xfrm>
          <a:prstGeom prst="rect">
            <a:avLst/>
          </a:prstGeom>
        </p:spPr>
      </p:pic>
      <p:sp>
        <p:nvSpPr>
          <p:cNvPr id="9" name="TextBox 8"/>
          <p:cNvSpPr txBox="1"/>
          <p:nvPr userDrawn="1"/>
        </p:nvSpPr>
        <p:spPr>
          <a:xfrm>
            <a:off x="2210842" y="5897034"/>
            <a:ext cx="6984776" cy="688504"/>
          </a:xfrm>
          <a:prstGeom prst="rect">
            <a:avLst/>
          </a:prstGeom>
          <a:solidFill>
            <a:schemeClr val="accent2">
              <a:lumMod val="40000"/>
              <a:lumOff val="60000"/>
            </a:schemeClr>
          </a:solidFill>
          <a:ln w="28575">
            <a:solidFill>
              <a:schemeClr val="tx1"/>
            </a:solidFill>
          </a:ln>
        </p:spPr>
        <p:txBody>
          <a:bodyPr wrap="square" rtlCol="0">
            <a:prstTxWarp prst="textWave1">
              <a:avLst/>
            </a:prstTxWarp>
            <a:spAutoFit/>
          </a:bodyPr>
          <a:lstStyle/>
          <a:p>
            <a:r>
              <a:rPr lang="en-GB" b="1" dirty="0">
                <a:latin typeface="Comic Sans MS" panose="030F0702030302020204" pitchFamily="66" charset="0"/>
              </a:rPr>
              <a:t>‘Learning to Live, Living to Learn’</a:t>
            </a:r>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Comic Sans MS" panose="030F0702030302020204" pitchFamily="66" charset="0"/>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Comic Sans MS" panose="030F0702030302020204" pitchFamily="66" charset="0"/>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Comic Sans MS" panose="030F0702030302020204" pitchFamily="66" charset="0"/>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Comic Sans MS" panose="030F0702030302020204" pitchFamily="66" charset="0"/>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honicsplay.co.uk/resources" TargetMode="External"/><Relationship Id="rId2" Type="http://schemas.openxmlformats.org/officeDocument/2006/relationships/hyperlink" Target="https://sounds-write.co.uk/support-for-parents-and-care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lass2@stocks-green.kent.sch.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kent.gov.uk/education-and-children/schools/free-school-mea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Welcome to Year Two!</a:t>
            </a:r>
            <a:endParaRPr lang="en-GB" sz="4800" dirty="0"/>
          </a:p>
        </p:txBody>
      </p:sp>
      <p:sp>
        <p:nvSpPr>
          <p:cNvPr id="3" name="Content Placeholder 2"/>
          <p:cNvSpPr>
            <a:spLocks noGrp="1"/>
          </p:cNvSpPr>
          <p:nvPr>
            <p:ph idx="1"/>
          </p:nvPr>
        </p:nvSpPr>
        <p:spPr>
          <a:xfrm>
            <a:off x="1524000" y="2708920"/>
            <a:ext cx="9144000" cy="1584176"/>
          </a:xfrm>
        </p:spPr>
        <p:txBody>
          <a:bodyPr>
            <a:normAutofit/>
          </a:bodyPr>
          <a:lstStyle/>
          <a:p>
            <a:pPr marL="0" indent="0">
              <a:buNone/>
            </a:pPr>
            <a:r>
              <a:rPr lang="en-US" sz="3600" dirty="0"/>
              <a:t>Parent’s Information Meeting</a:t>
            </a:r>
          </a:p>
          <a:p>
            <a:pPr marL="0" indent="0">
              <a:buNone/>
            </a:pPr>
            <a:r>
              <a:rPr lang="en-US" sz="3600" dirty="0"/>
              <a:t>Tuesday9th September </a:t>
            </a:r>
            <a:endParaRPr lang="en-GB" sz="3600" dirty="0"/>
          </a:p>
        </p:txBody>
      </p:sp>
    </p:spTree>
    <p:extLst>
      <p:ext uri="{BB962C8B-B14F-4D97-AF65-F5344CB8AC3E}">
        <p14:creationId xmlns:p14="http://schemas.microsoft.com/office/powerpoint/2010/main" val="95661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5520" y="980728"/>
            <a:ext cx="9865095" cy="4604146"/>
          </a:xfrm>
          <a:prstGeom prst="rect">
            <a:avLst/>
          </a:prstGeom>
        </p:spPr>
        <p:txBody>
          <a:bodyPr wrap="square">
            <a:spAutoFit/>
          </a:bodyPr>
          <a:lstStyle/>
          <a:p>
            <a:pPr>
              <a:lnSpc>
                <a:spcPct val="115000"/>
              </a:lnSpc>
              <a:spcAft>
                <a:spcPts val="1200"/>
              </a:spcAft>
            </a:pPr>
            <a:r>
              <a:rPr lang="en-GB" sz="2400" u="sng" dirty="0">
                <a:effectLst/>
                <a:latin typeface="Comic Sans MS" panose="030F0702030302020204" pitchFamily="66" charset="0"/>
                <a:ea typeface="Times New Roman" panose="02020603050405020304" pitchFamily="18" charset="0"/>
                <a:cs typeface="Times New Roman" panose="02020603050405020304" pitchFamily="18" charset="0"/>
              </a:rPr>
              <a:t>Snack</a:t>
            </a:r>
            <a:endParaRPr lang="en-GB" sz="2000"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200"/>
              </a:spcAft>
            </a:pPr>
            <a:r>
              <a:rPr lang="en-GB" sz="24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Children are </a:t>
            </a:r>
            <a:r>
              <a:rPr lang="en-GB" sz="24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all provided with a healthy snack every day. Children are also welcome to </a:t>
            </a:r>
            <a:r>
              <a:rPr lang="en-GB" sz="24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pack an appropriate healthy snack, e.g. a piece of fruit or vegetables, should their child like one.</a:t>
            </a:r>
          </a:p>
          <a:p>
            <a:pPr>
              <a:lnSpc>
                <a:spcPct val="115000"/>
              </a:lnSpc>
              <a:spcAft>
                <a:spcPts val="1200"/>
              </a:spcAft>
            </a:pPr>
            <a:endParaRPr lang="en-GB" sz="24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u="sng"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Water Bottles</a:t>
            </a:r>
          </a:p>
          <a:p>
            <a:pPr>
              <a:lnSpc>
                <a:spcPct val="115000"/>
              </a:lnSpc>
              <a:spcAft>
                <a:spcPts val="1200"/>
              </a:spcAft>
            </a:pPr>
            <a:r>
              <a:rPr lang="en-US" sz="24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Please provide water only in your child’s water bottle</a:t>
            </a:r>
            <a:r>
              <a:rPr lang="en-US" sz="2400" u="sng"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t>
            </a:r>
          </a:p>
          <a:p>
            <a:pPr>
              <a:lnSpc>
                <a:spcPct val="115000"/>
              </a:lnSpc>
              <a:spcAft>
                <a:spcPts val="1200"/>
              </a:spcAft>
            </a:pPr>
            <a:endParaRPr lang="en-GB" u="sng"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nSpc>
                <a:spcPct val="115000"/>
              </a:lnSpc>
              <a:spcAft>
                <a:spcPts val="1200"/>
              </a:spcAft>
            </a:pPr>
            <a:endParaRPr lang="en-GB"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843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dirty="0"/>
              <a:t>Homework</a:t>
            </a:r>
            <a:endParaRPr lang="en-GB" dirty="0"/>
          </a:p>
        </p:txBody>
      </p:sp>
      <p:sp>
        <p:nvSpPr>
          <p:cNvPr id="3" name="Content Placeholder 2"/>
          <p:cNvSpPr>
            <a:spLocks noGrp="1"/>
          </p:cNvSpPr>
          <p:nvPr>
            <p:ph idx="1"/>
          </p:nvPr>
        </p:nvSpPr>
        <p:spPr>
          <a:xfrm>
            <a:off x="1311563" y="1101913"/>
            <a:ext cx="6445809" cy="2766020"/>
          </a:xfrm>
        </p:spPr>
        <p:txBody>
          <a:bodyPr>
            <a:noAutofit/>
          </a:bodyPr>
          <a:lstStyle/>
          <a:p>
            <a:pPr marL="0" indent="0">
              <a:buNone/>
            </a:pPr>
            <a:r>
              <a:rPr lang="en-GB" sz="2400" dirty="0"/>
              <a:t>Our school has recently reviewed its homework policy.  </a:t>
            </a:r>
          </a:p>
          <a:p>
            <a:pPr marL="0" indent="0">
              <a:buNone/>
            </a:pPr>
            <a:r>
              <a:rPr lang="en-GB" sz="2400" b="1" u="sng" dirty="0">
                <a:solidFill>
                  <a:schemeClr val="tx2"/>
                </a:solidFill>
              </a:rPr>
              <a:t>The home work expectations for our year group are…</a:t>
            </a:r>
            <a:endParaRPr lang="en-GB" sz="2200" b="1" u="sng" dirty="0">
              <a:solidFill>
                <a:schemeClr val="tx2"/>
              </a:solidFill>
            </a:endParaRPr>
          </a:p>
        </p:txBody>
      </p:sp>
      <p:pic>
        <p:nvPicPr>
          <p:cNvPr id="5" name="Picture 4"/>
          <p:cNvPicPr>
            <a:picLocks noChangeAspect="1"/>
          </p:cNvPicPr>
          <p:nvPr/>
        </p:nvPicPr>
        <p:blipFill>
          <a:blip r:embed="rId2"/>
          <a:stretch>
            <a:fillRect/>
          </a:stretch>
        </p:blipFill>
        <p:spPr>
          <a:xfrm>
            <a:off x="8322988" y="158394"/>
            <a:ext cx="3668962" cy="2815715"/>
          </a:xfrm>
          <a:prstGeom prst="rect">
            <a:avLst/>
          </a:prstGeom>
        </p:spPr>
      </p:pic>
      <p:sp>
        <p:nvSpPr>
          <p:cNvPr id="6" name="TextBox 5"/>
          <p:cNvSpPr txBox="1"/>
          <p:nvPr/>
        </p:nvSpPr>
        <p:spPr>
          <a:xfrm>
            <a:off x="286327" y="2902621"/>
            <a:ext cx="1062181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04040"/>
                </a:solidFill>
                <a:effectLst/>
                <a:uLnTx/>
                <a:uFillTx/>
                <a:latin typeface="Comic Sans MS" panose="030F0702030302020204" pitchFamily="66" charset="0"/>
                <a:ea typeface="+mn-ea"/>
                <a:cs typeface="+mn-cs"/>
              </a:rPr>
              <a:t>Reading: 	10 minutes per day, including reading to an adult and 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04040"/>
                </a:solidFill>
                <a:effectLst/>
                <a:uLnTx/>
                <a:uFillTx/>
                <a:latin typeface="Comic Sans MS" panose="030F0702030302020204" pitchFamily="66" charset="0"/>
                <a:ea typeface="+mn-ea"/>
                <a:cs typeface="+mn-cs"/>
              </a:rPr>
              <a:t>		 read to by an adult.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0404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04040"/>
                </a:solidFill>
                <a:effectLst/>
                <a:uLnTx/>
                <a:uFillTx/>
                <a:latin typeface="Comic Sans MS" panose="030F0702030302020204" pitchFamily="66" charset="0"/>
                <a:ea typeface="+mn-ea"/>
                <a:cs typeface="+mn-cs"/>
              </a:rPr>
              <a:t>Spelling: 	5 minutes of spelling practise twice a week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0404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04040"/>
                </a:solidFill>
                <a:effectLst/>
                <a:uLnTx/>
                <a:uFillTx/>
                <a:latin typeface="Comic Sans MS" panose="030F0702030302020204" pitchFamily="66" charset="0"/>
                <a:ea typeface="+mn-ea"/>
                <a:cs typeface="+mn-cs"/>
              </a:rPr>
              <a:t>Maths:	5 minutes practise of 2x, 5x and 10x tables per week.</a:t>
            </a:r>
          </a:p>
        </p:txBody>
      </p:sp>
    </p:spTree>
    <p:extLst>
      <p:ext uri="{BB962C8B-B14F-4D97-AF65-F5344CB8AC3E}">
        <p14:creationId xmlns:p14="http://schemas.microsoft.com/office/powerpoint/2010/main" val="177548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FFFBF-22A4-2851-6144-317D67C31E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72438-A3E2-8917-16BA-F4523EABDC23}"/>
              </a:ext>
            </a:extLst>
          </p:cNvPr>
          <p:cNvSpPr>
            <a:spLocks noGrp="1"/>
          </p:cNvSpPr>
          <p:nvPr>
            <p:ph type="title"/>
          </p:nvPr>
        </p:nvSpPr>
        <p:spPr>
          <a:xfrm>
            <a:off x="1524000" y="19239"/>
            <a:ext cx="9143999" cy="1082674"/>
          </a:xfrm>
        </p:spPr>
        <p:txBody>
          <a:bodyPr/>
          <a:lstStyle/>
          <a:p>
            <a:r>
              <a:rPr lang="en-GB" sz="3600" dirty="0"/>
              <a:t>Homework</a:t>
            </a:r>
            <a:endParaRPr lang="en-GB" dirty="0"/>
          </a:p>
        </p:txBody>
      </p:sp>
      <p:sp>
        <p:nvSpPr>
          <p:cNvPr id="3" name="Content Placeholder 2">
            <a:extLst>
              <a:ext uri="{FF2B5EF4-FFF2-40B4-BE49-F238E27FC236}">
                <a16:creationId xmlns:a16="http://schemas.microsoft.com/office/drawing/2014/main" id="{AC71A7AB-7ECC-A593-8CA4-1BF6E4CA9F08}"/>
              </a:ext>
            </a:extLst>
          </p:cNvPr>
          <p:cNvSpPr>
            <a:spLocks noGrp="1"/>
          </p:cNvSpPr>
          <p:nvPr>
            <p:ph idx="1"/>
          </p:nvPr>
        </p:nvSpPr>
        <p:spPr>
          <a:xfrm>
            <a:off x="1212722" y="764705"/>
            <a:ext cx="8766720" cy="4032448"/>
          </a:xfrm>
        </p:spPr>
        <p:txBody>
          <a:bodyPr>
            <a:noAutofit/>
          </a:bodyPr>
          <a:lstStyle/>
          <a:p>
            <a:endParaRPr lang="en-US" dirty="0">
              <a:ea typeface="Calibri" panose="020F0502020204030204" pitchFamily="34" charset="0"/>
              <a:cs typeface="Times New Roman" panose="02020603050405020304" pitchFamily="18" charset="0"/>
            </a:endParaRPr>
          </a:p>
          <a:p>
            <a:pPr marL="0" indent="0">
              <a:buNone/>
            </a:pPr>
            <a:r>
              <a:rPr lang="en-GB" sz="2400" dirty="0">
                <a:effectLst/>
                <a:latin typeface="Comic Sans MS" panose="030F0702030302020204" pitchFamily="66" charset="0"/>
                <a:ea typeface="Calibri" panose="020F0502020204030204" pitchFamily="34" charset="0"/>
                <a:cs typeface="Times New Roman" panose="02020603050405020304" pitchFamily="18" charset="0"/>
              </a:rPr>
              <a:t>In addition to the weekly homework tasks already mentioned we will also be setting OPTIONAL termly homework projects in order to inspire your children to extend their learning beyond the classroom. </a:t>
            </a:r>
          </a:p>
          <a:p>
            <a:pPr marL="0" indent="0">
              <a:buNone/>
            </a:pPr>
            <a:r>
              <a:rPr lang="en-GB" sz="2400" dirty="0">
                <a:effectLst/>
                <a:latin typeface="Comic Sans MS" panose="030F0702030302020204" pitchFamily="66" charset="0"/>
                <a:ea typeface="Calibri" panose="020F0502020204030204" pitchFamily="34" charset="0"/>
                <a:cs typeface="Times New Roman" panose="02020603050405020304" pitchFamily="18" charset="0"/>
              </a:rPr>
              <a:t>Each term two optional tasks, related to the current learning in history, geography or science, will be published on our class page on the school website for pupils who wish to explore them. </a:t>
            </a:r>
          </a:p>
          <a:p>
            <a:pPr marL="0" indent="0">
              <a:buNone/>
            </a:pPr>
            <a:r>
              <a:rPr lang="en-GB" sz="2400" dirty="0">
                <a:effectLst/>
                <a:latin typeface="Comic Sans MS" panose="030F0702030302020204" pitchFamily="66" charset="0"/>
                <a:ea typeface="Calibri" panose="020F0502020204030204" pitchFamily="34" charset="0"/>
                <a:cs typeface="Times New Roman" panose="02020603050405020304" pitchFamily="18" charset="0"/>
              </a:rPr>
              <a:t>We would love to see any completed tasks in school or via email.</a:t>
            </a:r>
          </a:p>
          <a:p>
            <a:pPr marL="0" indent="0">
              <a:buNone/>
            </a:pP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en-GB" b="0" i="0" u="none" strike="noStrike" baseline="0" dirty="0">
              <a:solidFill>
                <a:srgbClr val="000000"/>
              </a:solidFill>
            </a:endParaRPr>
          </a:p>
          <a:p>
            <a:endParaRPr lang="en-GB" sz="1800" b="0" i="0" u="none" strike="noStrike" baseline="0"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pPr marL="0" indent="0">
              <a:buNone/>
            </a:pPr>
            <a:endParaRPr lang="en-GB" sz="2200" b="1" u="sng" dirty="0">
              <a:solidFill>
                <a:srgbClr val="FF0000"/>
              </a:solidFill>
            </a:endParaRPr>
          </a:p>
        </p:txBody>
      </p:sp>
      <p:pic>
        <p:nvPicPr>
          <p:cNvPr id="5" name="Picture 4">
            <a:extLst>
              <a:ext uri="{FF2B5EF4-FFF2-40B4-BE49-F238E27FC236}">
                <a16:creationId xmlns:a16="http://schemas.microsoft.com/office/drawing/2014/main" id="{DF51891F-4459-7495-9A6C-AFE105ECCA23}"/>
              </a:ext>
            </a:extLst>
          </p:cNvPr>
          <p:cNvPicPr>
            <a:picLocks noChangeAspect="1"/>
          </p:cNvPicPr>
          <p:nvPr/>
        </p:nvPicPr>
        <p:blipFill>
          <a:blip r:embed="rId3"/>
          <a:stretch>
            <a:fillRect/>
          </a:stretch>
        </p:blipFill>
        <p:spPr>
          <a:xfrm>
            <a:off x="9512995" y="158394"/>
            <a:ext cx="2478954" cy="1902454"/>
          </a:xfrm>
          <a:prstGeom prst="rect">
            <a:avLst/>
          </a:prstGeom>
        </p:spPr>
      </p:pic>
    </p:spTree>
    <p:extLst>
      <p:ext uri="{BB962C8B-B14F-4D97-AF65-F5344CB8AC3E}">
        <p14:creationId xmlns:p14="http://schemas.microsoft.com/office/powerpoint/2010/main" val="90114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344" y="185494"/>
            <a:ext cx="11545455" cy="1082674"/>
          </a:xfrm>
        </p:spPr>
        <p:txBody>
          <a:bodyPr/>
          <a:lstStyle/>
          <a:p>
            <a:r>
              <a:rPr lang="en-GB" sz="3600" dirty="0"/>
              <a:t>Suggested ways to learn your spellings/phonics:</a:t>
            </a:r>
            <a:endParaRPr lang="en-GB" dirty="0"/>
          </a:p>
        </p:txBody>
      </p:sp>
      <p:sp>
        <p:nvSpPr>
          <p:cNvPr id="4" name="TextBox 3"/>
          <p:cNvSpPr txBox="1"/>
          <p:nvPr/>
        </p:nvSpPr>
        <p:spPr>
          <a:xfrm>
            <a:off x="1200727" y="1403927"/>
            <a:ext cx="9744364"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rPr>
              <a:t>Your child will continue to use our Phonics / Spelling programme Sounds Write, focusing on the Extended Code.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hlinkClick r:id="rId2"/>
              </a:rPr>
              <a:t>https://sounds-write.co.uk/support-for-parents-and-carers/</a:t>
            </a:r>
            <a:endPar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rPr>
              <a:t>Free online course run by Sounds Write which is a step by step guide to phonics.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rPr>
              <a:t>Try and make it as interactive as </a:t>
            </a:r>
            <a:r>
              <a:rPr kumimoji="0" lang="en-GB" sz="1800" b="0" i="0" u="none" strike="noStrike" kern="1200" cap="none" spc="0" normalizeH="0" baseline="0" noProof="0" dirty="0" err="1">
                <a:ln>
                  <a:noFill/>
                </a:ln>
                <a:solidFill>
                  <a:srgbClr val="404040"/>
                </a:solidFill>
                <a:effectLst/>
                <a:uLnTx/>
                <a:uFillTx/>
                <a:latin typeface="Arial" panose="020B0604020202020204"/>
                <a:ea typeface="+mn-ea"/>
                <a:cs typeface="+mn-cs"/>
              </a:rPr>
              <a:t>possibl</a:t>
            </a:r>
            <a:r>
              <a:rPr lang="en-GB" dirty="0">
                <a:solidFill>
                  <a:srgbClr val="404040"/>
                </a:solidFill>
                <a:latin typeface="Arial" panose="020B0604020202020204"/>
              </a:rPr>
              <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rPr>
              <a:t>Online platforms such as Phonics Play; </a:t>
            </a:r>
            <a:r>
              <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hlinkClick r:id="rId3"/>
              </a:rPr>
              <a:t>https://www.phonicsplay.co.uk/resources</a:t>
            </a:r>
            <a:endPar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9563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684568" cy="1082674"/>
          </a:xfrm>
        </p:spPr>
        <p:txBody>
          <a:bodyPr/>
          <a:lstStyle/>
          <a:p>
            <a:r>
              <a:rPr lang="en-GB" sz="3600" dirty="0"/>
              <a:t>Suggested ways to learn your times tables</a:t>
            </a:r>
            <a:endParaRPr lang="en-GB" dirty="0"/>
          </a:p>
        </p:txBody>
      </p:sp>
      <p:sp>
        <p:nvSpPr>
          <p:cNvPr id="4" name="TextBox 3"/>
          <p:cNvSpPr txBox="1"/>
          <p:nvPr/>
        </p:nvSpPr>
        <p:spPr>
          <a:xfrm>
            <a:off x="1071417" y="1487054"/>
            <a:ext cx="9310255" cy="430887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04040"/>
                </a:solidFill>
                <a:effectLst/>
                <a:uLnTx/>
                <a:uFillTx/>
                <a:latin typeface="Arial" panose="020B0604020202020204"/>
                <a:ea typeface="+mn-ea"/>
                <a:cs typeface="+mn-cs"/>
              </a:rPr>
              <a:t>Online platforms such as “Hit the Button” and TT Rockstars. Will supply log ins.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04040"/>
                </a:solidFill>
                <a:effectLst/>
                <a:uLnTx/>
                <a:uFillTx/>
                <a:latin typeface="Arial" panose="020B0604020202020204"/>
                <a:ea typeface="+mn-ea"/>
                <a:cs typeface="+mn-cs"/>
              </a:rPr>
              <a:t>Visually, via number squares, colouring, writing out, flash cards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04040"/>
                </a:solidFill>
                <a:effectLst/>
                <a:uLnTx/>
                <a:uFillTx/>
                <a:latin typeface="Arial" panose="020B0604020202020204"/>
                <a:ea typeface="+mn-ea"/>
                <a:cs typeface="+mn-cs"/>
              </a:rPr>
              <a:t>Orally, via singing games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04040"/>
                </a:solidFill>
                <a:effectLst/>
                <a:uLnTx/>
                <a:uFillTx/>
                <a:latin typeface="Arial" panose="020B0604020202020204"/>
                <a:ea typeface="+mn-ea"/>
                <a:cs typeface="+mn-cs"/>
              </a:rPr>
              <a:t>Power Towers – A game to play in pairs. Write multiplication problem on the outside of the paper cup and write the answer on the inside on the bottom. If the child gets the correct answer, they can begin making a tower. Each time a correct answer is given they can add to the stack.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04040"/>
                </a:solidFill>
                <a:effectLst/>
                <a:uLnTx/>
                <a:uFillTx/>
                <a:latin typeface="Arial" panose="020B0604020202020204"/>
                <a:ea typeface="+mn-ea"/>
                <a:cs typeface="+mn-cs"/>
              </a:rPr>
              <a:t>Ping Pong – children turn take with a partner asking and responding to x tables questions e.g. if the game is for 2 times table – quiz master says 4 and responder answers 8 (2 x 4 ) </a:t>
            </a:r>
            <a:r>
              <a:rPr kumimoji="0" lang="en-GB" sz="2000" b="0" i="0" u="none" strike="noStrike" kern="1200" cap="none" spc="0" normalizeH="0" baseline="0" noProof="0" dirty="0" err="1">
                <a:ln>
                  <a:noFill/>
                </a:ln>
                <a:solidFill>
                  <a:srgbClr val="404040"/>
                </a:solidFill>
                <a:effectLst/>
                <a:uLnTx/>
                <a:uFillTx/>
                <a:latin typeface="Arial" panose="020B0604020202020204"/>
                <a:ea typeface="+mn-ea"/>
                <a:cs typeface="+mn-cs"/>
              </a:rPr>
              <a:t>etc</a:t>
            </a:r>
            <a:r>
              <a:rPr kumimoji="0" lang="en-GB" sz="2000" b="0" i="0" u="none" strike="noStrike" kern="1200" cap="none" spc="0" normalizeH="0" baseline="0" noProof="0" dirty="0">
                <a:ln>
                  <a:noFill/>
                </a:ln>
                <a:solidFill>
                  <a:srgbClr val="404040"/>
                </a:solidFill>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0404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290997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7488" y="117580"/>
            <a:ext cx="10441160" cy="6654642"/>
          </a:xfrm>
          <a:prstGeom prst="rect">
            <a:avLst/>
          </a:prstGeom>
        </p:spPr>
        <p:txBody>
          <a:bodyPr wrap="square">
            <a:spAutoFit/>
          </a:bodyPr>
          <a:lstStyle/>
          <a:p>
            <a:pPr>
              <a:lnSpc>
                <a:spcPct val="115000"/>
              </a:lnSpc>
              <a:spcAft>
                <a:spcPts val="1200"/>
              </a:spcAft>
            </a:pPr>
            <a:r>
              <a:rPr lang="en-GB" sz="2000" u="sng" dirty="0">
                <a:effectLst/>
                <a:latin typeface="Comic Sans MS" panose="030F0702030302020204" pitchFamily="66" charset="0"/>
                <a:ea typeface="Times New Roman" panose="02020603050405020304" pitchFamily="18" charset="0"/>
                <a:cs typeface="Times New Roman" panose="02020603050405020304" pitchFamily="18" charset="0"/>
              </a:rPr>
              <a:t>Reading</a:t>
            </a:r>
            <a:endParaRPr lang="en-GB" sz="2000"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200"/>
              </a:spcAft>
            </a:pP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Your child will be sent home with two reading books every Monday. Please make sure </a:t>
            </a:r>
            <a:r>
              <a:rPr lang="en-GB" sz="2000" dirty="0">
                <a:latin typeface="Comic Sans MS" panose="030F0702030302020204" pitchFamily="66" charset="0"/>
                <a:ea typeface="Times New Roman" panose="02020603050405020304" pitchFamily="18" charset="0"/>
                <a:cs typeface="Times New Roman" panose="02020603050405020304" pitchFamily="18" charset="0"/>
              </a:rPr>
              <a:t>to return these the following Monday to allow them to be changed. </a:t>
            </a:r>
          </a:p>
          <a:p>
            <a:pPr>
              <a:lnSpc>
                <a:spcPct val="115000"/>
              </a:lnSpc>
              <a:spcAft>
                <a:spcPts val="1200"/>
              </a:spcAft>
            </a:pP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Your child will have a reading record, please can you record and sign when/how much they have read each week </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sym typeface="Wingdings" panose="05000000000000000000" pitchFamily="2" charset="2"/>
              </a:rPr>
              <a:t></a:t>
            </a:r>
            <a:r>
              <a:rPr lang="en-GB" sz="2000" dirty="0">
                <a:latin typeface="Comic Sans MS" panose="030F0702030302020204" pitchFamily="66" charset="0"/>
                <a:ea typeface="Times New Roman" panose="02020603050405020304" pitchFamily="18" charset="0"/>
                <a:cs typeface="Times New Roman" panose="02020603050405020304" pitchFamily="18" charset="0"/>
                <a:sym typeface="Wingdings" panose="05000000000000000000" pitchFamily="2" charset="2"/>
              </a:rPr>
              <a:t> </a:t>
            </a:r>
            <a:r>
              <a:rPr lang="en-GB" sz="2000" dirty="0">
                <a:latin typeface="Comic Sans MS" panose="030F0702030302020204" pitchFamily="66" charset="0"/>
                <a:ea typeface="Times New Roman" panose="02020603050405020304" pitchFamily="18" charset="0"/>
                <a:cs typeface="Times New Roman" panose="02020603050405020304" pitchFamily="18" charset="0"/>
              </a:rPr>
              <a:t>Please can children bring their reading record to school every day so that we can monitor their progress. Please do not write any messages in these. </a:t>
            </a:r>
          </a:p>
          <a:p>
            <a:pPr>
              <a:lnSpc>
                <a:spcPct val="115000"/>
              </a:lnSpc>
              <a:spcAft>
                <a:spcPts val="1200"/>
              </a:spcAft>
            </a:pPr>
            <a:r>
              <a:rPr lang="en-GB" sz="2000" dirty="0">
                <a:latin typeface="Comic Sans MS" panose="030F0702030302020204" pitchFamily="66" charset="0"/>
                <a:ea typeface="Times New Roman" panose="02020603050405020304" pitchFamily="18" charset="0"/>
                <a:cs typeface="Times New Roman" panose="02020603050405020304" pitchFamily="18" charset="0"/>
              </a:rPr>
              <a:t>As in Year 1 it is important that your child reads with you regularly (ideally every day). If this is proving challenging for any reason then please come and see us and we can help find a solution/strategy to help. </a:t>
            </a:r>
          </a:p>
          <a:p>
            <a:pPr>
              <a:lnSpc>
                <a:spcPct val="115000"/>
              </a:lnSpc>
              <a:spcAft>
                <a:spcPts val="1200"/>
              </a:spcAft>
            </a:pPr>
            <a:r>
              <a:rPr lang="en-GB" sz="2000" dirty="0">
                <a:latin typeface="Comic Sans MS" panose="030F0702030302020204" pitchFamily="66" charset="0"/>
                <a:ea typeface="Times New Roman" panose="02020603050405020304" pitchFamily="18" charset="0"/>
                <a:cs typeface="Times New Roman" panose="02020603050405020304" pitchFamily="18" charset="0"/>
              </a:rPr>
              <a:t>We will be having daily phonics lessons and 1:1 reading with CT or TA when appropriate. After Christmas we will also be carrying out daily reading lessons. to help the children develop all their reading skills, such as fluency, expression and comprehension.</a:t>
            </a:r>
          </a:p>
          <a:p>
            <a:pPr>
              <a:lnSpc>
                <a:spcPct val="115000"/>
              </a:lnSpc>
              <a:spcAft>
                <a:spcPts val="1200"/>
              </a:spcAft>
            </a:pPr>
            <a:endParaRPr lang="en-GB" sz="2000" dirty="0">
              <a:latin typeface="Comic Sans MS" panose="030F0702030302020204" pitchFamily="66" charset="0"/>
              <a:ea typeface="Times New Roman" panose="02020603050405020304" pitchFamily="18" charset="0"/>
              <a:cs typeface="Times New Roman" panose="02020603050405020304" pitchFamily="18" charset="0"/>
            </a:endParaRPr>
          </a:p>
          <a:p>
            <a:pPr>
              <a:lnSpc>
                <a:spcPct val="115000"/>
              </a:lnSpc>
              <a:spcAft>
                <a:spcPts val="1200"/>
              </a:spcAft>
            </a:pPr>
            <a:endParaRPr lang="en-GB" sz="2000" dirty="0">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68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Assessments:</a:t>
            </a:r>
          </a:p>
        </p:txBody>
      </p:sp>
      <p:sp>
        <p:nvSpPr>
          <p:cNvPr id="4" name="Title 1"/>
          <p:cNvSpPr>
            <a:spLocks noGrp="1"/>
          </p:cNvSpPr>
          <p:nvPr>
            <p:ph idx="1"/>
          </p:nvPr>
        </p:nvSpPr>
        <p:spPr>
          <a:xfrm>
            <a:off x="1523999" y="1447800"/>
            <a:ext cx="9144000" cy="3474720"/>
          </a:xfrm>
        </p:spPr>
        <p:txBody>
          <a:bodyPr>
            <a:noAutofit/>
          </a:bodyPr>
          <a:lstStyle/>
          <a:p>
            <a:pPr marL="0" indent="0">
              <a:buNone/>
            </a:pPr>
            <a:br>
              <a:rPr lang="en-GB" sz="2400" b="1" dirty="0">
                <a:latin typeface="Comic Sans MS" panose="030F0702030302020204" pitchFamily="66" charset="0"/>
              </a:rPr>
            </a:br>
            <a:r>
              <a:rPr lang="en-GB" sz="2200" dirty="0">
                <a:latin typeface="Comic Sans MS" panose="030F0702030302020204" pitchFamily="66" charset="0"/>
              </a:rPr>
              <a:t>Ongoing assessments will be completed throughout the year. </a:t>
            </a:r>
            <a:br>
              <a:rPr lang="en-GB" sz="2200" dirty="0">
                <a:latin typeface="Comic Sans MS" panose="030F0702030302020204" pitchFamily="66" charset="0"/>
              </a:rPr>
            </a:br>
            <a:r>
              <a:rPr lang="en-GB" sz="2200" dirty="0">
                <a:latin typeface="Comic Sans MS" panose="030F0702030302020204" pitchFamily="66" charset="0"/>
              </a:rPr>
              <a:t>Assessments are undertaken to identify what progress has been made as well as gaps, targets and next steps. </a:t>
            </a:r>
          </a:p>
          <a:p>
            <a:pPr marL="0" indent="0">
              <a:buNone/>
            </a:pPr>
            <a:br>
              <a:rPr lang="en-GB" sz="2200" dirty="0">
                <a:latin typeface="Comic Sans MS" panose="030F0702030302020204" pitchFamily="66" charset="0"/>
              </a:rPr>
            </a:br>
            <a:r>
              <a:rPr lang="en-GB" sz="2200" dirty="0">
                <a:latin typeface="Comic Sans MS" panose="030F0702030302020204" pitchFamily="66" charset="0"/>
              </a:rPr>
              <a:t>Sometimes assessments are formal tests but at other times they are informal, for example quizzes, looking at the children’s work or listening to their contributions in class. </a:t>
            </a:r>
          </a:p>
          <a:p>
            <a:pPr marL="0" indent="0">
              <a:buNone/>
            </a:pPr>
            <a:br>
              <a:rPr lang="en-GB" sz="2200" dirty="0">
                <a:latin typeface="Comic Sans MS" panose="030F0702030302020204" pitchFamily="66" charset="0"/>
              </a:rPr>
            </a:br>
            <a:r>
              <a:rPr lang="en-GB" sz="2200" dirty="0">
                <a:latin typeface="Comic Sans MS" panose="030F0702030302020204" pitchFamily="66" charset="0"/>
              </a:rPr>
              <a:t>Statutory Assessments Phonics Check – End of Autumn 2023</a:t>
            </a:r>
            <a:br>
              <a:rPr lang="en-GB" sz="2200" dirty="0">
                <a:latin typeface="Comic Sans MS" panose="030F0702030302020204" pitchFamily="66" charset="0"/>
              </a:rPr>
            </a:br>
            <a:r>
              <a:rPr lang="en-GB" sz="2200" dirty="0">
                <a:latin typeface="Comic Sans MS" panose="030F0702030302020204" pitchFamily="66" charset="0"/>
              </a:rPr>
              <a:t> Stage 1 SATs – </a:t>
            </a:r>
            <a:r>
              <a:rPr lang="en-GB" sz="2200" dirty="0"/>
              <a:t>end of year </a:t>
            </a:r>
            <a:endParaRPr lang="en-GB" sz="2200" dirty="0">
              <a:latin typeface="Comic Sans MS" panose="030F0702030302020204" pitchFamily="66" charset="0"/>
            </a:endParaRPr>
          </a:p>
        </p:txBody>
      </p:sp>
    </p:spTree>
    <p:extLst>
      <p:ext uri="{BB962C8B-B14F-4D97-AF65-F5344CB8AC3E}">
        <p14:creationId xmlns:p14="http://schemas.microsoft.com/office/powerpoint/2010/main" val="96148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dirty="0"/>
              <a:t>Communication</a:t>
            </a:r>
            <a:endParaRPr lang="en-GB" dirty="0"/>
          </a:p>
        </p:txBody>
      </p:sp>
      <p:sp>
        <p:nvSpPr>
          <p:cNvPr id="3" name="Content Placeholder 2"/>
          <p:cNvSpPr>
            <a:spLocks noGrp="1"/>
          </p:cNvSpPr>
          <p:nvPr>
            <p:ph idx="1"/>
          </p:nvPr>
        </p:nvSpPr>
        <p:spPr>
          <a:xfrm>
            <a:off x="1524000" y="1556792"/>
            <a:ext cx="9144000" cy="4104456"/>
          </a:xfrm>
        </p:spPr>
        <p:txBody>
          <a:bodyPr>
            <a:noAutofit/>
          </a:bodyPr>
          <a:lstStyle/>
          <a:p>
            <a:r>
              <a:rPr lang="en-GB" sz="2200" dirty="0"/>
              <a:t>As a school we will always look to resolve any issues for you.  As such, we would suggest that the best way to address any concerns is to speak to us on the classroom door so we can resolve them as quickly as possible.</a:t>
            </a:r>
          </a:p>
          <a:p>
            <a:r>
              <a:rPr lang="en-GB" sz="2200" dirty="0"/>
              <a:t>However, as a school, we do appreciate this might not always be possible.  So, our class email address is </a:t>
            </a:r>
            <a:r>
              <a:rPr lang="en-GB" sz="2200" dirty="0">
                <a:solidFill>
                  <a:srgbClr val="FF0000"/>
                </a:solidFill>
                <a:hlinkClick r:id="rId2"/>
              </a:rPr>
              <a:t>class2@stocks-green.kent.sch.uk</a:t>
            </a:r>
            <a:r>
              <a:rPr lang="en-GB" sz="2200" dirty="0">
                <a:solidFill>
                  <a:srgbClr val="FF0000"/>
                </a:solidFill>
              </a:rPr>
              <a:t> </a:t>
            </a:r>
            <a:endParaRPr lang="en-GB" sz="2200" dirty="0"/>
          </a:p>
          <a:p>
            <a:r>
              <a:rPr lang="en-GB" sz="2200" dirty="0"/>
              <a:t>Please bear in mind that we will only be checking and answering emails in work hours between 7:30am and 5:00pm and at busy times it may take up to 48 hours to respond.  If your enquiry is more urgent that this, please contact the school office.</a:t>
            </a:r>
          </a:p>
        </p:txBody>
      </p:sp>
    </p:spTree>
    <p:extLst>
      <p:ext uri="{BB962C8B-B14F-4D97-AF65-F5344CB8AC3E}">
        <p14:creationId xmlns:p14="http://schemas.microsoft.com/office/powerpoint/2010/main" val="139633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126"/>
            <a:ext cx="9144000" cy="615602"/>
          </a:xfrm>
        </p:spPr>
        <p:txBody>
          <a:bodyPr/>
          <a:lstStyle/>
          <a:p>
            <a:r>
              <a:rPr lang="en-GB" dirty="0"/>
              <a:t>Concerns about your child’s progress</a:t>
            </a:r>
          </a:p>
        </p:txBody>
      </p:sp>
      <p:pic>
        <p:nvPicPr>
          <p:cNvPr id="4" name="Picture 3"/>
          <p:cNvPicPr>
            <a:picLocks noChangeAspect="1"/>
          </p:cNvPicPr>
          <p:nvPr/>
        </p:nvPicPr>
        <p:blipFill>
          <a:blip r:embed="rId2"/>
          <a:stretch>
            <a:fillRect/>
          </a:stretch>
        </p:blipFill>
        <p:spPr>
          <a:xfrm>
            <a:off x="2135560" y="949663"/>
            <a:ext cx="8254051" cy="5908337"/>
          </a:xfrm>
          <a:prstGeom prst="rect">
            <a:avLst/>
          </a:prstGeom>
        </p:spPr>
      </p:pic>
    </p:spTree>
    <p:extLst>
      <p:ext uri="{BB962C8B-B14F-4D97-AF65-F5344CB8AC3E}">
        <p14:creationId xmlns:p14="http://schemas.microsoft.com/office/powerpoint/2010/main" val="33232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60648"/>
            <a:ext cx="9143999" cy="1082674"/>
          </a:xfrm>
        </p:spPr>
        <p:txBody>
          <a:bodyPr/>
          <a:lstStyle/>
          <a:p>
            <a:r>
              <a:rPr lang="en-GB" sz="3600" dirty="0"/>
              <a:t>Support with the cost of living and additional funds for the school.</a:t>
            </a:r>
            <a:endParaRPr lang="en-GB" dirty="0"/>
          </a:p>
        </p:txBody>
      </p:sp>
      <p:sp>
        <p:nvSpPr>
          <p:cNvPr id="3" name="Content Placeholder 2"/>
          <p:cNvSpPr>
            <a:spLocks noGrp="1"/>
          </p:cNvSpPr>
          <p:nvPr>
            <p:ph idx="1"/>
          </p:nvPr>
        </p:nvSpPr>
        <p:spPr>
          <a:xfrm>
            <a:off x="1524000" y="1556792"/>
            <a:ext cx="9144000" cy="3746728"/>
          </a:xfrm>
        </p:spPr>
        <p:txBody>
          <a:bodyPr>
            <a:normAutofit fontScale="92500"/>
          </a:bodyPr>
          <a:lstStyle/>
          <a:p>
            <a:r>
              <a:rPr lang="en-GB" dirty="0"/>
              <a:t>In school, children in Year R, 1 and 2 receive Universal Infant Free School Meals.  However, if you are in receipt of certain benefits, you can also receive a free school meal in Years 3 - 6.  To check your eligibility and register for this, you would need to search ‘Kent Free School Meals’ or go to:</a:t>
            </a:r>
          </a:p>
          <a:p>
            <a:r>
              <a:rPr lang="en-GB" dirty="0">
                <a:hlinkClick r:id="rId2"/>
              </a:rPr>
              <a:t>https://www.kent.gov.uk/education-and-children/schools/free-school-meals</a:t>
            </a:r>
            <a:r>
              <a:rPr lang="en-GB" dirty="0"/>
              <a:t> </a:t>
            </a:r>
          </a:p>
          <a:p>
            <a:r>
              <a:rPr lang="en-GB" dirty="0"/>
              <a:t>There is a double benefit to this, as the school will also receive an additional £1480 per pupil to support their learning and the teaching and learning across the school.</a:t>
            </a:r>
          </a:p>
          <a:p>
            <a:r>
              <a:rPr lang="en-GB" dirty="0"/>
              <a:t>Even if your child is in Years R, 1 or 2 and already receives a free school meal, signing up can support their learning by accessing the additional funding.  </a:t>
            </a:r>
          </a:p>
        </p:txBody>
      </p:sp>
    </p:spTree>
    <p:extLst>
      <p:ext uri="{BB962C8B-B14F-4D97-AF65-F5344CB8AC3E}">
        <p14:creationId xmlns:p14="http://schemas.microsoft.com/office/powerpoint/2010/main" val="351768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9379-244B-16D6-A341-EEF9AF36539E}"/>
              </a:ext>
            </a:extLst>
          </p:cNvPr>
          <p:cNvSpPr>
            <a:spLocks noGrp="1"/>
          </p:cNvSpPr>
          <p:nvPr>
            <p:ph type="title"/>
          </p:nvPr>
        </p:nvSpPr>
        <p:spPr/>
        <p:txBody>
          <a:bodyPr/>
          <a:lstStyle/>
          <a:p>
            <a:r>
              <a:rPr lang="en-GB" dirty="0"/>
              <a:t>All About us </a:t>
            </a:r>
          </a:p>
        </p:txBody>
      </p:sp>
      <p:sp>
        <p:nvSpPr>
          <p:cNvPr id="3" name="Content Placeholder 2">
            <a:extLst>
              <a:ext uri="{FF2B5EF4-FFF2-40B4-BE49-F238E27FC236}">
                <a16:creationId xmlns:a16="http://schemas.microsoft.com/office/drawing/2014/main" id="{2A10E620-C9EE-5AE4-5D35-8A47419B08B4}"/>
              </a:ext>
            </a:extLst>
          </p:cNvPr>
          <p:cNvSpPr>
            <a:spLocks noGrp="1"/>
          </p:cNvSpPr>
          <p:nvPr>
            <p:ph idx="1"/>
          </p:nvPr>
        </p:nvSpPr>
        <p:spPr/>
        <p:txBody>
          <a:bodyPr/>
          <a:lstStyle/>
          <a:p>
            <a:pPr marL="0" indent="0">
              <a:buNone/>
            </a:pPr>
            <a:r>
              <a:rPr lang="en-GB" dirty="0"/>
              <a:t>Class Teachers-</a:t>
            </a:r>
          </a:p>
          <a:p>
            <a:pPr marL="0" indent="0">
              <a:buNone/>
            </a:pPr>
            <a:r>
              <a:rPr lang="en-GB" dirty="0"/>
              <a:t>Mrs Adams (Monday, Tuesday and Wednesday)</a:t>
            </a:r>
          </a:p>
          <a:p>
            <a:pPr marL="0" indent="0">
              <a:buNone/>
            </a:pPr>
            <a:r>
              <a:rPr lang="en-GB" dirty="0"/>
              <a:t>Mrs Hemsley (Thursday and Friday)</a:t>
            </a:r>
          </a:p>
          <a:p>
            <a:pPr marL="0" indent="0">
              <a:buNone/>
            </a:pPr>
            <a:endParaRPr lang="en-GB" dirty="0"/>
          </a:p>
          <a:p>
            <a:pPr marL="0" indent="0">
              <a:buNone/>
            </a:pPr>
            <a:r>
              <a:rPr lang="en-GB" dirty="0"/>
              <a:t>Teaching Assistants-</a:t>
            </a:r>
          </a:p>
          <a:p>
            <a:pPr marL="0" indent="0">
              <a:buNone/>
            </a:pPr>
            <a:r>
              <a:rPr lang="en-GB" dirty="0"/>
              <a:t>Mrs Weller (Monday, Tuesday, Wednesday, Thursday and Friday mornings)</a:t>
            </a:r>
          </a:p>
          <a:p>
            <a:pPr marL="0" indent="0">
              <a:buNone/>
            </a:pPr>
            <a:r>
              <a:rPr lang="en-GB" dirty="0"/>
              <a:t>Mrs Greensmith </a:t>
            </a:r>
            <a:r>
              <a:rPr lang="en-GB"/>
              <a:t>(Wednesday all day </a:t>
            </a:r>
            <a:r>
              <a:rPr lang="en-GB" dirty="0"/>
              <a:t>and Thursday afternoon)</a:t>
            </a:r>
          </a:p>
        </p:txBody>
      </p:sp>
    </p:spTree>
    <p:extLst>
      <p:ext uri="{BB962C8B-B14F-4D97-AF65-F5344CB8AC3E}">
        <p14:creationId xmlns:p14="http://schemas.microsoft.com/office/powerpoint/2010/main" val="38053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US" sz="4000" dirty="0"/>
              <a:t>We are looking forward to a busy and exciting year and look forward to working with you.</a:t>
            </a:r>
            <a:endParaRPr lang="en-GB" sz="4000" dirty="0"/>
          </a:p>
        </p:txBody>
      </p:sp>
    </p:spTree>
    <p:extLst>
      <p:ext uri="{BB962C8B-B14F-4D97-AF65-F5344CB8AC3E}">
        <p14:creationId xmlns:p14="http://schemas.microsoft.com/office/powerpoint/2010/main" val="424434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dirty="0"/>
              <a:t>Our School Rules</a:t>
            </a:r>
            <a:endParaRPr lang="en-GB" dirty="0"/>
          </a:p>
        </p:txBody>
      </p:sp>
      <p:sp>
        <p:nvSpPr>
          <p:cNvPr id="3" name="Content Placeholder 2"/>
          <p:cNvSpPr>
            <a:spLocks noGrp="1"/>
          </p:cNvSpPr>
          <p:nvPr>
            <p:ph idx="1"/>
          </p:nvPr>
        </p:nvSpPr>
        <p:spPr>
          <a:xfrm>
            <a:off x="6291707" y="1772816"/>
            <a:ext cx="4355976" cy="3095134"/>
          </a:xfrm>
        </p:spPr>
        <p:txBody>
          <a:bodyPr>
            <a:noAutofit/>
          </a:bodyPr>
          <a:lstStyle/>
          <a:p>
            <a:pPr marL="0" indent="0">
              <a:buNone/>
            </a:pPr>
            <a:r>
              <a:rPr lang="en-GB" sz="2400" dirty="0"/>
              <a:t>Our whole school community follows three rules:</a:t>
            </a:r>
          </a:p>
          <a:p>
            <a:r>
              <a:rPr lang="en-GB" sz="2400" dirty="0"/>
              <a:t>Be Ready</a:t>
            </a:r>
          </a:p>
          <a:p>
            <a:r>
              <a:rPr lang="en-GB" sz="2400" dirty="0"/>
              <a:t>Be Respectful</a:t>
            </a:r>
          </a:p>
          <a:p>
            <a:r>
              <a:rPr lang="en-GB" sz="2400" dirty="0"/>
              <a:t>Be Safe</a:t>
            </a:r>
          </a:p>
          <a:p>
            <a:endParaRPr lang="en-GB" sz="2200" dirty="0"/>
          </a:p>
        </p:txBody>
      </p:sp>
      <p:pic>
        <p:nvPicPr>
          <p:cNvPr id="4" name="Picture 3"/>
          <p:cNvPicPr>
            <a:picLocks noChangeAspect="1"/>
          </p:cNvPicPr>
          <p:nvPr/>
        </p:nvPicPr>
        <p:blipFill>
          <a:blip r:embed="rId2"/>
          <a:stretch>
            <a:fillRect/>
          </a:stretch>
        </p:blipFill>
        <p:spPr>
          <a:xfrm>
            <a:off x="1847528" y="1121222"/>
            <a:ext cx="3690375" cy="4617867"/>
          </a:xfrm>
          <a:prstGeom prst="rect">
            <a:avLst/>
          </a:prstGeom>
        </p:spPr>
      </p:pic>
    </p:spTree>
    <p:extLst>
      <p:ext uri="{BB962C8B-B14F-4D97-AF65-F5344CB8AC3E}">
        <p14:creationId xmlns:p14="http://schemas.microsoft.com/office/powerpoint/2010/main" val="383512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dirty="0"/>
              <a:t>Our School Values</a:t>
            </a:r>
            <a:endParaRPr lang="en-GB" dirty="0"/>
          </a:p>
        </p:txBody>
      </p:sp>
      <p:sp>
        <p:nvSpPr>
          <p:cNvPr id="3" name="Content Placeholder 2"/>
          <p:cNvSpPr>
            <a:spLocks noGrp="1"/>
          </p:cNvSpPr>
          <p:nvPr>
            <p:ph idx="1"/>
          </p:nvPr>
        </p:nvSpPr>
        <p:spPr>
          <a:xfrm>
            <a:off x="6300952" y="980728"/>
            <a:ext cx="4355976" cy="3095134"/>
          </a:xfrm>
        </p:spPr>
        <p:txBody>
          <a:bodyPr>
            <a:noAutofit/>
          </a:bodyPr>
          <a:lstStyle/>
          <a:p>
            <a:pPr marL="0" indent="0">
              <a:buNone/>
            </a:pPr>
            <a:r>
              <a:rPr lang="en-GB" sz="2400" dirty="0"/>
              <a:t>We try to instil these values in our whole school community.</a:t>
            </a:r>
          </a:p>
          <a:p>
            <a:pPr marL="0" indent="0">
              <a:buNone/>
            </a:pPr>
            <a:r>
              <a:rPr lang="en-GB" sz="2400" dirty="0"/>
              <a:t>At Stocks Green we are:</a:t>
            </a:r>
          </a:p>
          <a:p>
            <a:r>
              <a:rPr lang="en-GB" sz="2400" dirty="0"/>
              <a:t>Kind</a:t>
            </a:r>
          </a:p>
          <a:p>
            <a:r>
              <a:rPr lang="en-GB" sz="2400" dirty="0"/>
              <a:t>Respectful</a:t>
            </a:r>
          </a:p>
          <a:p>
            <a:r>
              <a:rPr lang="en-GB" sz="2400" dirty="0"/>
              <a:t>Honest</a:t>
            </a:r>
          </a:p>
          <a:p>
            <a:r>
              <a:rPr lang="en-GB" sz="2400" dirty="0"/>
              <a:t>Resilient</a:t>
            </a:r>
          </a:p>
          <a:p>
            <a:r>
              <a:rPr lang="en-GB" sz="2400" dirty="0"/>
              <a:t>Inclusive</a:t>
            </a:r>
          </a:p>
          <a:p>
            <a:endParaRPr lang="en-GB" sz="22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1101913"/>
            <a:ext cx="3993447" cy="5733256"/>
          </a:xfrm>
          <a:prstGeom prst="rect">
            <a:avLst/>
          </a:prstGeom>
        </p:spPr>
      </p:pic>
    </p:spTree>
    <p:extLst>
      <p:ext uri="{BB962C8B-B14F-4D97-AF65-F5344CB8AC3E}">
        <p14:creationId xmlns:p14="http://schemas.microsoft.com/office/powerpoint/2010/main" val="23723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04103B-DF57-8579-0E14-1C9E67662780}"/>
              </a:ext>
            </a:extLst>
          </p:cNvPr>
          <p:cNvPicPr>
            <a:picLocks noChangeAspect="1"/>
          </p:cNvPicPr>
          <p:nvPr/>
        </p:nvPicPr>
        <p:blipFill>
          <a:blip r:embed="rId3"/>
          <a:stretch>
            <a:fillRect/>
          </a:stretch>
        </p:blipFill>
        <p:spPr>
          <a:xfrm>
            <a:off x="1343472" y="548680"/>
            <a:ext cx="10369152" cy="5194842"/>
          </a:xfrm>
          <a:prstGeom prst="rect">
            <a:avLst/>
          </a:prstGeom>
        </p:spPr>
      </p:pic>
    </p:spTree>
    <p:extLst>
      <p:ext uri="{BB962C8B-B14F-4D97-AF65-F5344CB8AC3E}">
        <p14:creationId xmlns:p14="http://schemas.microsoft.com/office/powerpoint/2010/main" val="32986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Content Placeholder 4">
            <a:extLst>
              <a:ext uri="{FF2B5EF4-FFF2-40B4-BE49-F238E27FC236}">
                <a16:creationId xmlns:a16="http://schemas.microsoft.com/office/drawing/2014/main" id="{2C5C993B-AA99-C727-5DBF-3358C9FBCFF8}"/>
              </a:ext>
            </a:extLst>
          </p:cNvPr>
          <p:cNvSpPr>
            <a:spLocks noGrp="1"/>
          </p:cNvSpPr>
          <p:nvPr>
            <p:ph idx="1"/>
          </p:nvPr>
        </p:nvSpPr>
        <p:spPr/>
        <p:txBody>
          <a:bodyPr/>
          <a:lstStyle/>
          <a:p>
            <a:endParaRPr lang="en-GB"/>
          </a:p>
        </p:txBody>
      </p:sp>
      <p:pic>
        <p:nvPicPr>
          <p:cNvPr id="8" name="Picture 7">
            <a:extLst>
              <a:ext uri="{FF2B5EF4-FFF2-40B4-BE49-F238E27FC236}">
                <a16:creationId xmlns:a16="http://schemas.microsoft.com/office/drawing/2014/main" id="{CCBB7DA5-7E03-4D20-80EA-16BF824661CA}"/>
              </a:ext>
            </a:extLst>
          </p:cNvPr>
          <p:cNvPicPr>
            <a:picLocks noChangeAspect="1"/>
          </p:cNvPicPr>
          <p:nvPr/>
        </p:nvPicPr>
        <p:blipFill>
          <a:blip r:embed="rId3"/>
          <a:stretch>
            <a:fillRect/>
          </a:stretch>
        </p:blipFill>
        <p:spPr>
          <a:xfrm>
            <a:off x="1524000" y="342072"/>
            <a:ext cx="9105900" cy="5124450"/>
          </a:xfrm>
          <a:prstGeom prst="rect">
            <a:avLst/>
          </a:prstGeom>
        </p:spPr>
      </p:pic>
    </p:spTree>
    <p:extLst>
      <p:ext uri="{BB962C8B-B14F-4D97-AF65-F5344CB8AC3E}">
        <p14:creationId xmlns:p14="http://schemas.microsoft.com/office/powerpoint/2010/main" val="388251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286" y="336207"/>
            <a:ext cx="4147329" cy="595573"/>
          </a:xfrm>
        </p:spPr>
        <p:txBody>
          <a:bodyPr>
            <a:normAutofit/>
          </a:bodyPr>
          <a:lstStyle/>
          <a:p>
            <a:r>
              <a:rPr lang="en-GB" sz="3600" dirty="0">
                <a:solidFill>
                  <a:prstClr val="black"/>
                </a:solidFill>
              </a:rPr>
              <a:t>Our Curriculum:</a:t>
            </a:r>
            <a:endParaRPr lang="en-GB" sz="3600" dirty="0"/>
          </a:p>
        </p:txBody>
      </p:sp>
      <p:pic>
        <p:nvPicPr>
          <p:cNvPr id="4" name="Picture 2" descr="The Primary National Curriculum in England: Key Stage 1 and 2 Framework :  Amazon.co.uk: 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565" y="1434296"/>
            <a:ext cx="2002073" cy="28357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White Rose Maths (@WhiteRoseMaths)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084" y="1428781"/>
            <a:ext cx="2314927" cy="23149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haranga Musical School | Music 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578" y="672341"/>
            <a:ext cx="3229712" cy="19139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7762294" y="3197717"/>
            <a:ext cx="2733675" cy="838200"/>
          </a:xfrm>
          <a:prstGeom prst="rect">
            <a:avLst/>
          </a:prstGeom>
        </p:spPr>
      </p:pic>
      <p:sp>
        <p:nvSpPr>
          <p:cNvPr id="7" name="Rectangle 6"/>
          <p:cNvSpPr/>
          <p:nvPr/>
        </p:nvSpPr>
        <p:spPr>
          <a:xfrm>
            <a:off x="2154380" y="4772609"/>
            <a:ext cx="7501054" cy="733021"/>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404040"/>
                </a:solidFill>
                <a:effectLst/>
                <a:uLnTx/>
                <a:uFillTx/>
                <a:latin typeface="Comic Sans MS" panose="030F0702030302020204" pitchFamily="66" charset="0"/>
                <a:ea typeface="Calibri" panose="020F0502020204030204" pitchFamily="34" charset="0"/>
                <a:cs typeface="Times New Roman" panose="02020603050405020304" pitchFamily="18" charset="0"/>
              </a:rPr>
              <a:t>Our Year 2 Curriculum Overview </a:t>
            </a:r>
            <a:r>
              <a:rPr lang="en-US" sz="2000" dirty="0">
                <a:solidFill>
                  <a:srgbClr val="404040"/>
                </a:solidFill>
                <a:latin typeface="Comic Sans MS" panose="030F0702030302020204" pitchFamily="66" charset="0"/>
                <a:ea typeface="Calibri" panose="020F0502020204030204" pitchFamily="34" charset="0"/>
                <a:cs typeface="Times New Roman" panose="02020603050405020304" pitchFamily="18" charset="0"/>
              </a:rPr>
              <a:t>will be </a:t>
            </a:r>
            <a:r>
              <a:rPr kumimoji="0" lang="en-US" sz="2000" b="0" i="0" u="none" strike="noStrike" kern="1200" cap="none" spc="0" normalizeH="0" baseline="0" noProof="0" dirty="0">
                <a:ln>
                  <a:noFill/>
                </a:ln>
                <a:solidFill>
                  <a:srgbClr val="404040"/>
                </a:solidFill>
                <a:effectLst/>
                <a:uLnTx/>
                <a:uFillTx/>
                <a:latin typeface="Comic Sans MS" panose="030F0702030302020204" pitchFamily="66" charset="0"/>
                <a:ea typeface="Calibri" panose="020F0502020204030204" pitchFamily="34" charset="0"/>
                <a:cs typeface="Times New Roman" panose="02020603050405020304" pitchFamily="18" charset="0"/>
              </a:rPr>
              <a:t> available on the website shortly. </a:t>
            </a:r>
          </a:p>
        </p:txBody>
      </p:sp>
    </p:spTree>
    <p:extLst>
      <p:ext uri="{BB962C8B-B14F-4D97-AF65-F5344CB8AC3E}">
        <p14:creationId xmlns:p14="http://schemas.microsoft.com/office/powerpoint/2010/main" val="189809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456" y="1124744"/>
            <a:ext cx="10494134" cy="4159857"/>
          </a:xfrm>
          <a:prstGeom prst="rect">
            <a:avLst/>
          </a:prstGeom>
        </p:spPr>
        <p:txBody>
          <a:bodyPr wrap="square">
            <a:spAutoFit/>
          </a:bodyPr>
          <a:lstStyle/>
          <a:p>
            <a:pPr>
              <a:lnSpc>
                <a:spcPct val="115000"/>
              </a:lnSpc>
              <a:spcAft>
                <a:spcPts val="1200"/>
              </a:spcAft>
            </a:pPr>
            <a:r>
              <a:rPr lang="en-GB" sz="2000" b="1" u="sng" dirty="0">
                <a:effectLst/>
                <a:latin typeface="Comic Sans MS" panose="030F0702030302020204" pitchFamily="66" charset="0"/>
                <a:ea typeface="Times New Roman" panose="02020603050405020304" pitchFamily="18" charset="0"/>
                <a:cs typeface="Times New Roman" panose="02020603050405020304" pitchFamily="18" charset="0"/>
              </a:rPr>
              <a:t>Learning/Grou</a:t>
            </a:r>
            <a:r>
              <a:rPr lang="en-GB" sz="2000" b="1" u="sng" dirty="0">
                <a:latin typeface="Comic Sans MS" panose="030F0702030302020204" pitchFamily="66" charset="0"/>
                <a:ea typeface="Times New Roman" panose="02020603050405020304" pitchFamily="18" charset="0"/>
                <a:cs typeface="Times New Roman" panose="02020603050405020304" pitchFamily="18" charset="0"/>
              </a:rPr>
              <a:t>ps</a:t>
            </a:r>
            <a:r>
              <a:rPr lang="en-GB" sz="2000" b="1" u="sng"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2000"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200"/>
              </a:spcAft>
            </a:pPr>
            <a:r>
              <a:rPr lang="en-GB"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Most learning in English and Maths will consist of whole class teaching, followed by independent or group tasks with children generally grouped with those of a similar ability, however some mixed ability groupings will be used when we feel it is appropriate. </a:t>
            </a:r>
            <a:endParaRPr lang="en-GB" sz="2000"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200"/>
              </a:spcAft>
            </a:pPr>
            <a:r>
              <a:rPr lang="en-GB"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The children </a:t>
            </a:r>
            <a:r>
              <a:rPr lang="en-GB" sz="20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will have talk partners to enable them to share their</a:t>
            </a:r>
            <a:r>
              <a:rPr lang="en-GB"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thoughts and ideas. We will aim to change talk partners every </a:t>
            </a:r>
            <a:r>
              <a:rPr lang="en-GB" sz="20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term to </a:t>
            </a:r>
            <a:r>
              <a:rPr lang="en-GB"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encourage your children to make new friends, support one another and develop their social communication skills. </a:t>
            </a:r>
          </a:p>
          <a:p>
            <a:pPr>
              <a:lnSpc>
                <a:spcPct val="115000"/>
              </a:lnSpc>
              <a:spcAft>
                <a:spcPts val="1200"/>
              </a:spcAft>
            </a:pPr>
            <a:endParaRPr lang="en-GB"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nSpc>
                <a:spcPct val="115000"/>
              </a:lnSpc>
              <a:spcAft>
                <a:spcPts val="12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77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PE</a:t>
            </a:r>
          </a:p>
        </p:txBody>
      </p:sp>
      <p:sp>
        <p:nvSpPr>
          <p:cNvPr id="3" name="Content Placeholder 2"/>
          <p:cNvSpPr>
            <a:spLocks noGrp="1"/>
          </p:cNvSpPr>
          <p:nvPr>
            <p:ph idx="1"/>
          </p:nvPr>
        </p:nvSpPr>
        <p:spPr/>
        <p:txBody>
          <a:bodyPr>
            <a:normAutofit lnSpcReduction="10000"/>
          </a:bodyPr>
          <a:lstStyle/>
          <a:p>
            <a:pPr marL="0" indent="0">
              <a:buNone/>
            </a:pPr>
            <a:br>
              <a:rPr lang="en-GB" dirty="0"/>
            </a:br>
            <a:r>
              <a:rPr lang="en-GB" dirty="0"/>
              <a:t>In Term 1 our PE will be on Tuesdays and Wednesdays. </a:t>
            </a:r>
          </a:p>
          <a:p>
            <a:pPr marL="0" indent="0">
              <a:buNone/>
            </a:pPr>
            <a:br>
              <a:rPr lang="en-GB" dirty="0"/>
            </a:br>
            <a:r>
              <a:rPr lang="en-GB" dirty="0"/>
              <a:t>This will change in other terms. We will inform you of any changes at the beginning of a new term.</a:t>
            </a:r>
            <a:br>
              <a:rPr lang="en-GB" dirty="0"/>
            </a:br>
            <a:r>
              <a:rPr lang="en-GB" b="1" dirty="0">
                <a:solidFill>
                  <a:srgbClr val="00B050"/>
                </a:solidFill>
              </a:rPr>
              <a:t>The children should wear their PE kit on this day.</a:t>
            </a:r>
            <a:br>
              <a:rPr lang="en-GB" dirty="0">
                <a:solidFill>
                  <a:srgbClr val="FF0000"/>
                </a:solidFill>
              </a:rPr>
            </a:br>
            <a:br>
              <a:rPr lang="en-GB" dirty="0">
                <a:solidFill>
                  <a:srgbClr val="FF0000"/>
                </a:solidFill>
              </a:rPr>
            </a:br>
            <a:r>
              <a:rPr lang="en-GB" dirty="0"/>
              <a:t>Sport Clubs</a:t>
            </a:r>
            <a:br>
              <a:rPr lang="en-GB" dirty="0"/>
            </a:br>
            <a:r>
              <a:rPr lang="en-GB" dirty="0"/>
              <a:t>Morning – your child should change into his/her uniform after the club.</a:t>
            </a:r>
            <a:br>
              <a:rPr lang="en-GB" dirty="0"/>
            </a:br>
            <a:r>
              <a:rPr lang="en-GB" dirty="0"/>
              <a:t>Afternoon – your child should change into his/her PE kit after school.</a:t>
            </a:r>
            <a:br>
              <a:rPr lang="en-GB" dirty="0"/>
            </a:br>
            <a:br>
              <a:rPr lang="en-GB" dirty="0">
                <a:solidFill>
                  <a:srgbClr val="FF0000"/>
                </a:solidFill>
              </a:rPr>
            </a:br>
            <a:endParaRPr lang="en-GB" dirty="0"/>
          </a:p>
        </p:txBody>
      </p:sp>
    </p:spTree>
    <p:extLst>
      <p:ext uri="{BB962C8B-B14F-4D97-AF65-F5344CB8AC3E}">
        <p14:creationId xmlns:p14="http://schemas.microsoft.com/office/powerpoint/2010/main" val="17933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d4418cd-e37c-486a-96c9-4387e3dcbc95">
      <Terms xmlns="http://schemas.microsoft.com/office/infopath/2007/PartnerControls"/>
    </lcf76f155ced4ddcb4097134ff3c332f>
    <TaxCatchAll xmlns="e3fe53d0-03ff-4f07-8f58-3f5b65f2f5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8324A64456E546A137A51E77E706DE" ma:contentTypeVersion="17" ma:contentTypeDescription="Create a new document." ma:contentTypeScope="" ma:versionID="3a1f4886bb1be86ef90fabf577407062">
  <xsd:schema xmlns:xsd="http://www.w3.org/2001/XMLSchema" xmlns:xs="http://www.w3.org/2001/XMLSchema" xmlns:p="http://schemas.microsoft.com/office/2006/metadata/properties" xmlns:ns2="ad4418cd-e37c-486a-96c9-4387e3dcbc95" xmlns:ns3="e3fe53d0-03ff-4f07-8f58-3f5b65f2f5e2" targetNamespace="http://schemas.microsoft.com/office/2006/metadata/properties" ma:root="true" ma:fieldsID="1dc0a762190e69bbef5462f82bfaa427" ns2:_="" ns3:_="">
    <xsd:import namespace="ad4418cd-e37c-486a-96c9-4387e3dcbc95"/>
    <xsd:import namespace="e3fe53d0-03ff-4f07-8f58-3f5b65f2f5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3:TaxCatchAll"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4418cd-e37c-486a-96c9-4387e3dcbc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c88e2fe-6a67-48e6-a1cd-478d6ae0bfd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fe53d0-03ff-4f07-8f58-3f5b65f2f5e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81fc036-39df-4669-bd46-91e2f3ed5b15}" ma:internalName="TaxCatchAll" ma:showField="CatchAllData" ma:web="e3fe53d0-03ff-4f07-8f58-3f5b65f2f5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40262f94-9f35-4ac3-9a90-690165a166b7"/>
    <ds:schemaRef ds:uri="a4f35948-e619-41b3-aa29-22878b09cfd2"/>
    <ds:schemaRef ds:uri="http://www.w3.org/XML/1998/namespace"/>
    <ds:schemaRef ds:uri="http://purl.org/dc/terms/"/>
    <ds:schemaRef ds:uri="ad4418cd-e37c-486a-96c9-4387e3dcbc95"/>
    <ds:schemaRef ds:uri="e3fe53d0-03ff-4f07-8f58-3f5b65f2f5e2"/>
  </ds:schemaRefs>
</ds:datastoreItem>
</file>

<file path=customXml/itemProps3.xml><?xml version="1.0" encoding="utf-8"?>
<ds:datastoreItem xmlns:ds="http://schemas.openxmlformats.org/officeDocument/2006/customXml" ds:itemID="{8B7B4215-9DC9-490D-B978-C66CF64058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4418cd-e37c-486a-96c9-4387e3dcbc95"/>
    <ds:schemaRef ds:uri="e3fe53d0-03ff-4f07-8f58-3f5b65f2f5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2031</TotalTime>
  <Words>1331</Words>
  <Application>Microsoft Office PowerPoint</Application>
  <PresentationFormat>Widescreen</PresentationFormat>
  <Paragraphs>100</Paragraphs>
  <Slides>20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Children Friends 16x9</vt:lpstr>
      <vt:lpstr>Welcome to Year Two!</vt:lpstr>
      <vt:lpstr>All About us </vt:lpstr>
      <vt:lpstr>Our School Rules</vt:lpstr>
      <vt:lpstr>Our School Values</vt:lpstr>
      <vt:lpstr>PowerPoint Presentation</vt:lpstr>
      <vt:lpstr>PowerPoint Presentation</vt:lpstr>
      <vt:lpstr>Our Curriculum:</vt:lpstr>
      <vt:lpstr>PowerPoint Presentation</vt:lpstr>
      <vt:lpstr>PE</vt:lpstr>
      <vt:lpstr>PowerPoint Presentation</vt:lpstr>
      <vt:lpstr>Homework</vt:lpstr>
      <vt:lpstr>Homework</vt:lpstr>
      <vt:lpstr>Suggested ways to learn your spellings/phonics:</vt:lpstr>
      <vt:lpstr>Suggested ways to learn your times tables</vt:lpstr>
      <vt:lpstr>PowerPoint Presentation</vt:lpstr>
      <vt:lpstr>Assessments:</vt:lpstr>
      <vt:lpstr>Communication</vt:lpstr>
      <vt:lpstr>Concerns about your child’s progress</vt:lpstr>
      <vt:lpstr>Support with the cost of living and additional funds for the school.</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Peter Hipkiss</dc:creator>
  <cp:keywords/>
  <cp:lastModifiedBy>Chloe ADAMS</cp:lastModifiedBy>
  <cp:revision>57</cp:revision>
  <dcterms:created xsi:type="dcterms:W3CDTF">2022-02-05T05:28:28Z</dcterms:created>
  <dcterms:modified xsi:type="dcterms:W3CDTF">2025-09-09T10:59:53Z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0x010100418324A64456E546A137A51E77E706DE</vt:lpwstr>
  </property>
  <property fmtid="{D5CDD505-2E9C-101B-9397-08002B2CF9AE}" pid="4" name="MSIP_Label_e7530486-e78d-4a74-98fa-f49257c8fb97_Enabled">
    <vt:lpwstr>true</vt:lpwstr>
  </property>
  <property fmtid="{D5CDD505-2E9C-101B-9397-08002B2CF9AE}" pid="5" name="MSIP_Label_e7530486-e78d-4a74-98fa-f49257c8fb97_SetDate">
    <vt:lpwstr>2025-09-01T14:43:25Z</vt:lpwstr>
  </property>
  <property fmtid="{D5CDD505-2E9C-101B-9397-08002B2CF9AE}" pid="6" name="MSIP_Label_e7530486-e78d-4a74-98fa-f49257c8fb97_Method">
    <vt:lpwstr>Standard</vt:lpwstr>
  </property>
  <property fmtid="{D5CDD505-2E9C-101B-9397-08002B2CF9AE}" pid="7" name="MSIP_Label_e7530486-e78d-4a74-98fa-f49257c8fb97_Name">
    <vt:lpwstr>All Employees (unrestricted)</vt:lpwstr>
  </property>
  <property fmtid="{D5CDD505-2E9C-101B-9397-08002B2CF9AE}" pid="8" name="MSIP_Label_e7530486-e78d-4a74-98fa-f49257c8fb97_SiteId">
    <vt:lpwstr>7c95cf98-ca26-4218-8b8b-944117f7612f</vt:lpwstr>
  </property>
  <property fmtid="{D5CDD505-2E9C-101B-9397-08002B2CF9AE}" pid="9" name="MSIP_Label_e7530486-e78d-4a74-98fa-f49257c8fb97_ActionId">
    <vt:lpwstr>902a70d5-2148-427c-872a-ef8cacfd2fb7</vt:lpwstr>
  </property>
  <property fmtid="{D5CDD505-2E9C-101B-9397-08002B2CF9AE}" pid="10" name="MSIP_Label_e7530486-e78d-4a74-98fa-f49257c8fb97_ContentBits">
    <vt:lpwstr>0</vt:lpwstr>
  </property>
  <property fmtid="{D5CDD505-2E9C-101B-9397-08002B2CF9AE}" pid="11" name="MSIP_Label_e7530486-e78d-4a74-98fa-f49257c8fb97_Tag">
    <vt:lpwstr>10, 3, 0, 1</vt:lpwstr>
  </property>
  <property fmtid="{D5CDD505-2E9C-101B-9397-08002B2CF9AE}" pid="12" name="MediaServiceImageTags">
    <vt:lpwstr/>
  </property>
</Properties>
</file>