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88" r:id="rId5"/>
    <p:sldId id="287" r:id="rId6"/>
    <p:sldId id="289" r:id="rId7"/>
    <p:sldId id="290" r:id="rId8"/>
    <p:sldId id="291" r:id="rId9"/>
    <p:sldId id="292" r:id="rId10"/>
    <p:sldId id="293" r:id="rId11"/>
    <p:sldId id="294" r:id="rId12"/>
    <p:sldId id="295" r:id="rId13"/>
    <p:sldId id="296" r:id="rId14"/>
    <p:sldId id="297" r:id="rId15"/>
    <p:sldId id="298" r:id="rId16"/>
    <p:sldId id="322" r:id="rId17"/>
    <p:sldId id="323" r:id="rId18"/>
    <p:sldId id="324" r:id="rId19"/>
    <p:sldId id="326" r:id="rId20"/>
    <p:sldId id="299" r:id="rId21"/>
    <p:sldId id="300" r:id="rId22"/>
    <p:sldId id="301" r:id="rId23"/>
    <p:sldId id="285" r:id="rId24"/>
    <p:sldId id="325" r:id="rId25"/>
    <p:sldId id="302" r:id="rId26"/>
    <p:sldId id="303" r:id="rId27"/>
    <p:sldId id="304" r:id="rId28"/>
    <p:sldId id="305" r:id="rId29"/>
    <p:sldId id="306" r:id="rId30"/>
    <p:sldId id="308" r:id="rId31"/>
    <p:sldId id="310" r:id="rId32"/>
    <p:sldId id="286" r:id="rId33"/>
    <p:sldId id="309" r:id="rId34"/>
    <p:sldId id="311" r:id="rId35"/>
    <p:sldId id="312" r:id="rId36"/>
    <p:sldId id="313" r:id="rId37"/>
    <p:sldId id="315" r:id="rId38"/>
    <p:sldId id="316" r:id="rId39"/>
    <p:sldId id="317" r:id="rId40"/>
    <p:sldId id="318" r:id="rId41"/>
    <p:sldId id="321" r:id="rId42"/>
    <p:sldId id="31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6971" autoAdjust="0"/>
  </p:normalViewPr>
  <p:slideViewPr>
    <p:cSldViewPr>
      <p:cViewPr varScale="1">
        <p:scale>
          <a:sx n="58" d="100"/>
          <a:sy n="58" d="100"/>
        </p:scale>
        <p:origin x="1818" y="60"/>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9/9/2025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a:t>
            </a:fld>
            <a:endParaRPr lang="en-US" dirty="0"/>
          </a:p>
        </p:txBody>
      </p:sp>
    </p:spTree>
    <p:extLst>
      <p:ext uri="{BB962C8B-B14F-4D97-AF65-F5344CB8AC3E}">
        <p14:creationId xmlns:p14="http://schemas.microsoft.com/office/powerpoint/2010/main" val="75732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20</a:t>
            </a:fld>
            <a:endParaRPr lang="en-US" dirty="0"/>
          </a:p>
        </p:txBody>
      </p:sp>
    </p:spTree>
    <p:extLst>
      <p:ext uri="{BB962C8B-B14F-4D97-AF65-F5344CB8AC3E}">
        <p14:creationId xmlns:p14="http://schemas.microsoft.com/office/powerpoint/2010/main" val="142131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33</a:t>
            </a:fld>
            <a:endParaRPr lang="en-US" dirty="0"/>
          </a:p>
        </p:txBody>
      </p:sp>
    </p:spTree>
    <p:extLst>
      <p:ext uri="{BB962C8B-B14F-4D97-AF65-F5344CB8AC3E}">
        <p14:creationId xmlns:p14="http://schemas.microsoft.com/office/powerpoint/2010/main" val="342862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35</a:t>
            </a:fld>
            <a:endParaRPr lang="en-US" dirty="0"/>
          </a:p>
        </p:txBody>
      </p:sp>
    </p:spTree>
    <p:extLst>
      <p:ext uri="{BB962C8B-B14F-4D97-AF65-F5344CB8AC3E}">
        <p14:creationId xmlns:p14="http://schemas.microsoft.com/office/powerpoint/2010/main" val="48061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37</a:t>
            </a:fld>
            <a:endParaRPr lang="en-US" dirty="0"/>
          </a:p>
        </p:txBody>
      </p:sp>
    </p:spTree>
    <p:extLst>
      <p:ext uri="{BB962C8B-B14F-4D97-AF65-F5344CB8AC3E}">
        <p14:creationId xmlns:p14="http://schemas.microsoft.com/office/powerpoint/2010/main" val="3345788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dirty="0"/>
          </a:p>
        </p:txBody>
      </p:sp>
    </p:spTree>
    <p:extLst>
      <p:ext uri="{BB962C8B-B14F-4D97-AF65-F5344CB8AC3E}">
        <p14:creationId xmlns:p14="http://schemas.microsoft.com/office/powerpoint/2010/main" val="1757802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4</a:t>
            </a:fld>
            <a:endParaRPr lang="en-US" dirty="0"/>
          </a:p>
        </p:txBody>
      </p:sp>
    </p:spTree>
    <p:extLst>
      <p:ext uri="{BB962C8B-B14F-4D97-AF65-F5344CB8AC3E}">
        <p14:creationId xmlns:p14="http://schemas.microsoft.com/office/powerpoint/2010/main" val="1307718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7</a:t>
            </a:fld>
            <a:endParaRPr lang="en-US" dirty="0"/>
          </a:p>
        </p:txBody>
      </p:sp>
    </p:spTree>
    <p:extLst>
      <p:ext uri="{BB962C8B-B14F-4D97-AF65-F5344CB8AC3E}">
        <p14:creationId xmlns:p14="http://schemas.microsoft.com/office/powerpoint/2010/main" val="191953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10</a:t>
            </a:fld>
            <a:endParaRPr lang="en-US" dirty="0"/>
          </a:p>
        </p:txBody>
      </p:sp>
    </p:spTree>
    <p:extLst>
      <p:ext uri="{BB962C8B-B14F-4D97-AF65-F5344CB8AC3E}">
        <p14:creationId xmlns:p14="http://schemas.microsoft.com/office/powerpoint/2010/main" val="2655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11</a:t>
            </a:fld>
            <a:endParaRPr lang="en-US" dirty="0"/>
          </a:p>
        </p:txBody>
      </p:sp>
    </p:spTree>
    <p:extLst>
      <p:ext uri="{BB962C8B-B14F-4D97-AF65-F5344CB8AC3E}">
        <p14:creationId xmlns:p14="http://schemas.microsoft.com/office/powerpoint/2010/main" val="134399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note further information about this will be coming out to parents in the next few weeks once all trips and events have been</a:t>
            </a:r>
            <a:r>
              <a:rPr lang="en-GB" baseline="0" dirty="0"/>
              <a:t> booked.</a:t>
            </a:r>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16</a:t>
            </a:fld>
            <a:endParaRPr lang="en-US" dirty="0"/>
          </a:p>
        </p:txBody>
      </p:sp>
    </p:spTree>
    <p:extLst>
      <p:ext uri="{BB962C8B-B14F-4D97-AF65-F5344CB8AC3E}">
        <p14:creationId xmlns:p14="http://schemas.microsoft.com/office/powerpoint/2010/main" val="349247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18</a:t>
            </a:fld>
            <a:endParaRPr lang="en-US" dirty="0"/>
          </a:p>
        </p:txBody>
      </p:sp>
    </p:spTree>
    <p:extLst>
      <p:ext uri="{BB962C8B-B14F-4D97-AF65-F5344CB8AC3E}">
        <p14:creationId xmlns:p14="http://schemas.microsoft.com/office/powerpoint/2010/main" val="307449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34C2EF-8A97-4DAF-B099-E567883644D6}" type="slidenum">
              <a:rPr lang="en-US" smtClean="0"/>
              <a:t>19</a:t>
            </a:fld>
            <a:endParaRPr lang="en-US" dirty="0"/>
          </a:p>
        </p:txBody>
      </p:sp>
    </p:spTree>
    <p:extLst>
      <p:ext uri="{BB962C8B-B14F-4D97-AF65-F5344CB8AC3E}">
        <p14:creationId xmlns:p14="http://schemas.microsoft.com/office/powerpoint/2010/main" val="810755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dirty="0"/>
              <a:t>Click icon to add picture</a:t>
            </a:r>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9/9/2025</a:t>
            </a:fld>
            <a:endParaRPr lang="en-US" dirty="0"/>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1524000" y="365126"/>
            <a:ext cx="9143999" cy="10826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9/9/2025</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pic>
        <p:nvPicPr>
          <p:cNvPr id="8" name="Picture 7"/>
          <p:cNvPicPr>
            <a:picLocks noChangeAspect="1"/>
          </p:cNvPicPr>
          <p:nvPr userDrawn="1"/>
        </p:nvPicPr>
        <p:blipFill rotWithShape="1">
          <a:blip r:embed="rId17">
            <a:clrChange>
              <a:clrFrom>
                <a:srgbClr val="FFFFFF"/>
              </a:clrFrom>
              <a:clrTo>
                <a:srgbClr val="FFFFFF">
                  <a:alpha val="0"/>
                </a:srgbClr>
              </a:clrTo>
            </a:clrChange>
          </a:blip>
          <a:srcRect l="1575" t="11391" r="69292" b="16179"/>
          <a:stretch/>
        </p:blipFill>
        <p:spPr>
          <a:xfrm>
            <a:off x="0" y="1"/>
            <a:ext cx="1409699" cy="1828800"/>
          </a:xfrm>
          <a:prstGeom prst="rect">
            <a:avLst/>
          </a:prstGeom>
        </p:spPr>
      </p:pic>
      <p:sp>
        <p:nvSpPr>
          <p:cNvPr id="9" name="TextBox 8"/>
          <p:cNvSpPr txBox="1"/>
          <p:nvPr userDrawn="1"/>
        </p:nvSpPr>
        <p:spPr>
          <a:xfrm>
            <a:off x="2210842" y="5897034"/>
            <a:ext cx="6984776" cy="688504"/>
          </a:xfrm>
          <a:prstGeom prst="rect">
            <a:avLst/>
          </a:prstGeom>
          <a:solidFill>
            <a:schemeClr val="accent2">
              <a:lumMod val="40000"/>
              <a:lumOff val="60000"/>
            </a:schemeClr>
          </a:solidFill>
          <a:ln w="28575">
            <a:solidFill>
              <a:schemeClr val="tx1"/>
            </a:solidFill>
          </a:ln>
        </p:spPr>
        <p:txBody>
          <a:bodyPr wrap="square" rtlCol="0">
            <a:prstTxWarp prst="textWave1">
              <a:avLst/>
            </a:prstTxWarp>
            <a:spAutoFit/>
          </a:bodyPr>
          <a:lstStyle/>
          <a:p>
            <a:r>
              <a:rPr lang="en-GB" b="1" dirty="0">
                <a:latin typeface="Comic Sans MS" panose="030F0702030302020204" pitchFamily="66" charset="0"/>
              </a:rPr>
              <a:t>‘Learning to Live, Living to Learn’</a:t>
            </a:r>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Comic Sans MS" panose="030F0702030302020204" pitchFamily="66" charset="0"/>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Comic Sans MS" panose="030F0702030302020204" pitchFamily="66" charset="0"/>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Comic Sans MS" panose="030F0702030302020204" pitchFamily="66" charset="0"/>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Comic Sans MS" panose="030F0702030302020204" pitchFamily="66" charset="0"/>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lassr@stocks-green.kent.sch.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kent.gov.uk/education-and-children/schools/free-school-meal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pic>
        <p:nvPicPr>
          <p:cNvPr id="4" name="Picture 3" descr="Image result for Welcome to Reception"/>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2656"/>
            <a:ext cx="8458200" cy="3816424"/>
          </a:xfrm>
          <a:prstGeom prst="rect">
            <a:avLst/>
          </a:prstGeom>
          <a:noFill/>
          <a:ln>
            <a:noFill/>
          </a:ln>
        </p:spPr>
      </p:pic>
    </p:spTree>
    <p:extLst>
      <p:ext uri="{BB962C8B-B14F-4D97-AF65-F5344CB8AC3E}">
        <p14:creationId xmlns:p14="http://schemas.microsoft.com/office/powerpoint/2010/main" val="68541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1484784"/>
            <a:ext cx="6120680" cy="3024336"/>
          </a:xfrm>
        </p:spPr>
        <p:txBody>
          <a:bodyPr>
            <a:normAutofit fontScale="90000"/>
          </a:bodyPr>
          <a:lstStyle/>
          <a:p>
            <a:r>
              <a:rPr lang="en-GB" sz="3200" dirty="0"/>
              <a:t>This involves guiding children to make sense of their physical world and their community through opportunities to explore, observe and find out about people, places, technology and the environment.</a:t>
            </a:r>
            <a:br>
              <a:rPr lang="en-GB" dirty="0"/>
            </a:br>
            <a:endParaRPr lang="en-GB" dirty="0"/>
          </a:p>
        </p:txBody>
      </p:sp>
      <p:sp>
        <p:nvSpPr>
          <p:cNvPr id="3" name="Text Placeholder 2"/>
          <p:cNvSpPr>
            <a:spLocks noGrp="1"/>
          </p:cNvSpPr>
          <p:nvPr>
            <p:ph type="body" idx="1"/>
          </p:nvPr>
        </p:nvSpPr>
        <p:spPr>
          <a:xfrm>
            <a:off x="609600" y="260648"/>
            <a:ext cx="5486400" cy="914400"/>
          </a:xfrm>
        </p:spPr>
        <p:txBody>
          <a:bodyPr>
            <a:noAutofit/>
          </a:bodyPr>
          <a:lstStyle/>
          <a:p>
            <a:r>
              <a:rPr lang="en-GB" sz="3600" b="1" dirty="0">
                <a:solidFill>
                  <a:srgbClr val="FF0000"/>
                </a:solidFill>
                <a:latin typeface="Comic Sans MS" panose="030F0702030302020204" pitchFamily="66" charset="0"/>
              </a:rPr>
              <a:t>Understanding of the World</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0831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2132856"/>
            <a:ext cx="6120680" cy="3024336"/>
          </a:xfrm>
        </p:spPr>
        <p:txBody>
          <a:bodyPr>
            <a:normAutofit fontScale="90000"/>
          </a:bodyPr>
          <a:lstStyle/>
          <a:p>
            <a:r>
              <a:rPr lang="en-GB" sz="3200" dirty="0"/>
              <a:t>Within a creative environment children will be encouraged to explore and play with a wide range of media and materials. They will have opportunities to share their thoughts, ideas and feelings through a variety of activities in art, music, dance, role-play and design and technology.</a:t>
            </a:r>
            <a:br>
              <a:rPr lang="en-GB" dirty="0"/>
            </a:br>
            <a:endParaRPr lang="en-GB" dirty="0"/>
          </a:p>
        </p:txBody>
      </p:sp>
      <p:sp>
        <p:nvSpPr>
          <p:cNvPr id="3" name="Text Placeholder 2"/>
          <p:cNvSpPr>
            <a:spLocks noGrp="1"/>
          </p:cNvSpPr>
          <p:nvPr>
            <p:ph type="body" idx="1"/>
          </p:nvPr>
        </p:nvSpPr>
        <p:spPr>
          <a:xfrm>
            <a:off x="609600" y="260648"/>
            <a:ext cx="5486400" cy="914400"/>
          </a:xfrm>
        </p:spPr>
        <p:txBody>
          <a:bodyPr>
            <a:noAutofit/>
          </a:bodyPr>
          <a:lstStyle/>
          <a:p>
            <a:r>
              <a:rPr lang="en-GB" sz="3600" b="1" dirty="0">
                <a:solidFill>
                  <a:srgbClr val="FF0000"/>
                </a:solidFill>
                <a:latin typeface="Comic Sans MS" panose="030F0702030302020204" pitchFamily="66" charset="0"/>
              </a:rPr>
              <a:t>Expressive Arts and Design</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1263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300" b="1" dirty="0">
                <a:solidFill>
                  <a:srgbClr val="FF0000"/>
                </a:solidFill>
              </a:rPr>
              <a:t>General information</a:t>
            </a:r>
            <a:br>
              <a:rPr lang="en-GB" dirty="0"/>
            </a:br>
            <a:endParaRPr lang="en-GB" dirty="0"/>
          </a:p>
        </p:txBody>
      </p:sp>
      <p:sp>
        <p:nvSpPr>
          <p:cNvPr id="3" name="Content Placeholder 2"/>
          <p:cNvSpPr>
            <a:spLocks noGrp="1"/>
          </p:cNvSpPr>
          <p:nvPr>
            <p:ph idx="1"/>
          </p:nvPr>
        </p:nvSpPr>
        <p:spPr>
          <a:xfrm>
            <a:off x="1524000" y="1447800"/>
            <a:ext cx="9144000" cy="3855720"/>
          </a:xfrm>
        </p:spPr>
        <p:txBody>
          <a:bodyPr>
            <a:normAutofit lnSpcReduction="10000"/>
          </a:bodyPr>
          <a:lstStyle/>
          <a:p>
            <a:pPr marL="0" indent="0" fontAlgn="t">
              <a:buNone/>
            </a:pPr>
            <a:r>
              <a:rPr lang="en-GB" b="1" dirty="0"/>
              <a:t> </a:t>
            </a:r>
            <a:r>
              <a:rPr lang="en-GB" sz="3200" dirty="0"/>
              <a:t>Mrs Greensmith is the Teaching Assistant (TA) in Reception on Monday and Tuesday. </a:t>
            </a:r>
          </a:p>
          <a:p>
            <a:pPr marL="0" indent="0" fontAlgn="t">
              <a:buNone/>
            </a:pPr>
            <a:r>
              <a:rPr lang="en-GB" sz="3200" dirty="0"/>
              <a:t>Mrs Hayward is the Teaching Assistant (TA) on Wednesday to Friday. </a:t>
            </a:r>
          </a:p>
          <a:p>
            <a:pPr marL="0" indent="0" fontAlgn="t">
              <a:buNone/>
            </a:pPr>
            <a:r>
              <a:rPr lang="en-GB" sz="3200" dirty="0"/>
              <a:t>Mrs Hayward will take the class on one session whilst I am out of class undertaking planning and preparation tasks (PPA) with other teaching staff.</a:t>
            </a:r>
          </a:p>
          <a:p>
            <a:endParaRPr lang="en-GB" dirty="0"/>
          </a:p>
        </p:txBody>
      </p:sp>
    </p:spTree>
    <p:extLst>
      <p:ext uri="{BB962C8B-B14F-4D97-AF65-F5344CB8AC3E}">
        <p14:creationId xmlns:p14="http://schemas.microsoft.com/office/powerpoint/2010/main" val="300201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normAutofit/>
          </a:bodyPr>
          <a:lstStyle/>
          <a:p>
            <a:r>
              <a:rPr lang="en-GB" sz="4000" dirty="0">
                <a:solidFill>
                  <a:srgbClr val="FF0000"/>
                </a:solidFill>
              </a:rPr>
              <a:t>Our School Rules</a:t>
            </a:r>
          </a:p>
        </p:txBody>
      </p:sp>
      <p:sp>
        <p:nvSpPr>
          <p:cNvPr id="3" name="Content Placeholder 2"/>
          <p:cNvSpPr>
            <a:spLocks noGrp="1"/>
          </p:cNvSpPr>
          <p:nvPr>
            <p:ph idx="1"/>
          </p:nvPr>
        </p:nvSpPr>
        <p:spPr>
          <a:xfrm>
            <a:off x="6291707" y="1772816"/>
            <a:ext cx="4355976" cy="3095134"/>
          </a:xfrm>
        </p:spPr>
        <p:txBody>
          <a:bodyPr>
            <a:noAutofit/>
          </a:bodyPr>
          <a:lstStyle/>
          <a:p>
            <a:pPr marL="0" indent="0">
              <a:buNone/>
            </a:pPr>
            <a:r>
              <a:rPr lang="en-GB" sz="2400" dirty="0"/>
              <a:t>Our whole school community follows three rules:</a:t>
            </a:r>
          </a:p>
          <a:p>
            <a:r>
              <a:rPr lang="en-GB" sz="2400" dirty="0"/>
              <a:t>Be Ready</a:t>
            </a:r>
          </a:p>
          <a:p>
            <a:r>
              <a:rPr lang="en-GB" sz="2400" dirty="0"/>
              <a:t>Be Respectful</a:t>
            </a:r>
          </a:p>
          <a:p>
            <a:r>
              <a:rPr lang="en-GB" sz="2400" dirty="0"/>
              <a:t>Be Safe</a:t>
            </a:r>
          </a:p>
          <a:p>
            <a:endParaRPr lang="en-GB" sz="2200" dirty="0"/>
          </a:p>
        </p:txBody>
      </p:sp>
      <p:pic>
        <p:nvPicPr>
          <p:cNvPr id="4" name="Picture 3"/>
          <p:cNvPicPr>
            <a:picLocks noChangeAspect="1"/>
          </p:cNvPicPr>
          <p:nvPr/>
        </p:nvPicPr>
        <p:blipFill>
          <a:blip r:embed="rId2"/>
          <a:stretch>
            <a:fillRect/>
          </a:stretch>
        </p:blipFill>
        <p:spPr>
          <a:xfrm>
            <a:off x="1847528" y="1121222"/>
            <a:ext cx="3690375" cy="4617867"/>
          </a:xfrm>
          <a:prstGeom prst="rect">
            <a:avLst/>
          </a:prstGeom>
        </p:spPr>
      </p:pic>
    </p:spTree>
    <p:extLst>
      <p:ext uri="{BB962C8B-B14F-4D97-AF65-F5344CB8AC3E}">
        <p14:creationId xmlns:p14="http://schemas.microsoft.com/office/powerpoint/2010/main" val="168543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normAutofit/>
          </a:bodyPr>
          <a:lstStyle/>
          <a:p>
            <a:r>
              <a:rPr lang="en-GB" sz="4000" dirty="0">
                <a:solidFill>
                  <a:srgbClr val="FF0000"/>
                </a:solidFill>
              </a:rPr>
              <a:t>Our School Values</a:t>
            </a:r>
          </a:p>
        </p:txBody>
      </p:sp>
      <p:sp>
        <p:nvSpPr>
          <p:cNvPr id="3" name="Content Placeholder 2"/>
          <p:cNvSpPr>
            <a:spLocks noGrp="1"/>
          </p:cNvSpPr>
          <p:nvPr>
            <p:ph idx="1"/>
          </p:nvPr>
        </p:nvSpPr>
        <p:spPr>
          <a:xfrm>
            <a:off x="6300952" y="980728"/>
            <a:ext cx="4355976" cy="3095134"/>
          </a:xfrm>
        </p:spPr>
        <p:txBody>
          <a:bodyPr>
            <a:noAutofit/>
          </a:bodyPr>
          <a:lstStyle/>
          <a:p>
            <a:pPr marL="0" indent="0">
              <a:buNone/>
            </a:pPr>
            <a:r>
              <a:rPr lang="en-GB" sz="2400" dirty="0"/>
              <a:t>We try to instil these values in our whole school community.</a:t>
            </a:r>
          </a:p>
          <a:p>
            <a:pPr marL="0" indent="0">
              <a:buNone/>
            </a:pPr>
            <a:r>
              <a:rPr lang="en-GB" sz="2400" dirty="0"/>
              <a:t>At Stocks Green we are:</a:t>
            </a:r>
          </a:p>
          <a:p>
            <a:r>
              <a:rPr lang="en-GB" sz="2400" dirty="0"/>
              <a:t>Kind</a:t>
            </a:r>
          </a:p>
          <a:p>
            <a:r>
              <a:rPr lang="en-GB" sz="2400" dirty="0"/>
              <a:t>Respectful</a:t>
            </a:r>
          </a:p>
          <a:p>
            <a:r>
              <a:rPr lang="en-GB" sz="2400" dirty="0"/>
              <a:t>Honest</a:t>
            </a:r>
          </a:p>
          <a:p>
            <a:r>
              <a:rPr lang="en-GB" sz="2400" dirty="0"/>
              <a:t>Resilient</a:t>
            </a:r>
          </a:p>
          <a:p>
            <a:r>
              <a:rPr lang="en-GB" sz="2400" dirty="0"/>
              <a:t>Inclusive</a:t>
            </a:r>
          </a:p>
          <a:p>
            <a:endParaRPr lang="en-GB" sz="2200" dirty="0"/>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0" y="1101913"/>
            <a:ext cx="3993447" cy="5733256"/>
          </a:xfrm>
          <a:prstGeom prst="rect">
            <a:avLst/>
          </a:prstGeom>
        </p:spPr>
      </p:pic>
    </p:spTree>
    <p:extLst>
      <p:ext uri="{BB962C8B-B14F-4D97-AF65-F5344CB8AC3E}">
        <p14:creationId xmlns:p14="http://schemas.microsoft.com/office/powerpoint/2010/main" val="357825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normAutofit/>
          </a:bodyPr>
          <a:lstStyle/>
          <a:p>
            <a:r>
              <a:rPr lang="en-GB" sz="4000" dirty="0">
                <a:solidFill>
                  <a:srgbClr val="FF0000"/>
                </a:solidFill>
              </a:rPr>
              <a:t>Homework</a:t>
            </a:r>
          </a:p>
        </p:txBody>
      </p:sp>
      <p:sp>
        <p:nvSpPr>
          <p:cNvPr id="3" name="Content Placeholder 2"/>
          <p:cNvSpPr>
            <a:spLocks noGrp="1"/>
          </p:cNvSpPr>
          <p:nvPr>
            <p:ph idx="1"/>
          </p:nvPr>
        </p:nvSpPr>
        <p:spPr>
          <a:xfrm>
            <a:off x="1271464" y="1772816"/>
            <a:ext cx="6120679" cy="3095134"/>
          </a:xfrm>
        </p:spPr>
        <p:txBody>
          <a:bodyPr>
            <a:noAutofit/>
          </a:bodyPr>
          <a:lstStyle/>
          <a:p>
            <a:pPr marL="0" indent="0">
              <a:buNone/>
            </a:pPr>
            <a:r>
              <a:rPr lang="en-GB" sz="2400" dirty="0"/>
              <a:t>Our school has recently reviewed its homework policy.  The home work expectations for children in EYFS are that they read daily at home for 10 minutes, including reading to an adult and being read to by an adult. And that they spend 5 minutes twice a week practising number skills – counting, recognising numbers and number bonds to 5 and 10.</a:t>
            </a:r>
            <a:r>
              <a:rPr lang="en-GB" dirty="0"/>
              <a:t>	</a:t>
            </a:r>
          </a:p>
          <a:p>
            <a:pPr marL="0" indent="0">
              <a:buNone/>
            </a:pPr>
            <a:endParaRPr lang="en-GB" sz="2200" dirty="0"/>
          </a:p>
        </p:txBody>
      </p:sp>
      <p:pic>
        <p:nvPicPr>
          <p:cNvPr id="5" name="Picture 4"/>
          <p:cNvPicPr>
            <a:picLocks noChangeAspect="1"/>
          </p:cNvPicPr>
          <p:nvPr/>
        </p:nvPicPr>
        <p:blipFill>
          <a:blip r:embed="rId2"/>
          <a:stretch>
            <a:fillRect/>
          </a:stretch>
        </p:blipFill>
        <p:spPr>
          <a:xfrm>
            <a:off x="7896200" y="158394"/>
            <a:ext cx="4095750" cy="3143250"/>
          </a:xfrm>
          <a:prstGeom prst="rect">
            <a:avLst/>
          </a:prstGeom>
        </p:spPr>
      </p:pic>
    </p:spTree>
    <p:extLst>
      <p:ext uri="{BB962C8B-B14F-4D97-AF65-F5344CB8AC3E}">
        <p14:creationId xmlns:p14="http://schemas.microsoft.com/office/powerpoint/2010/main" val="309994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210"/>
            <a:ext cx="12192000" cy="6821715"/>
          </a:xfrm>
        </p:spPr>
      </p:pic>
    </p:spTree>
    <p:extLst>
      <p:ext uri="{BB962C8B-B14F-4D97-AF65-F5344CB8AC3E}">
        <p14:creationId xmlns:p14="http://schemas.microsoft.com/office/powerpoint/2010/main" val="172614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548680"/>
            <a:ext cx="9144000" cy="4682832"/>
          </a:xfrm>
        </p:spPr>
        <p:txBody>
          <a:bodyPr/>
          <a:lstStyle/>
          <a:p>
            <a:pPr marL="0" indent="0">
              <a:buNone/>
            </a:pPr>
            <a:r>
              <a:rPr lang="en-GB" sz="4400" b="1" dirty="0">
                <a:solidFill>
                  <a:srgbClr val="FF0000"/>
                </a:solidFill>
              </a:rPr>
              <a:t>Newsletter</a:t>
            </a:r>
          </a:p>
          <a:p>
            <a:pPr marL="0" indent="0">
              <a:buNone/>
            </a:pPr>
            <a:endParaRPr lang="en-GB" sz="4400" b="1" dirty="0">
              <a:solidFill>
                <a:srgbClr val="FF0000"/>
              </a:solidFill>
            </a:endParaRPr>
          </a:p>
          <a:p>
            <a:pPr marL="0" indent="0">
              <a:buNone/>
            </a:pPr>
            <a:r>
              <a:rPr lang="en-GB" sz="3600" dirty="0"/>
              <a:t>A brief newsletter setting out the week’s learning will be sent home at the start of each week. Please note, the letter will also be posted on the Stocks Green website.</a:t>
            </a:r>
          </a:p>
        </p:txBody>
      </p:sp>
    </p:spTree>
    <p:extLst>
      <p:ext uri="{BB962C8B-B14F-4D97-AF65-F5344CB8AC3E}">
        <p14:creationId xmlns:p14="http://schemas.microsoft.com/office/powerpoint/2010/main" val="66998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404664"/>
            <a:ext cx="8316416" cy="4898856"/>
          </a:xfrm>
        </p:spPr>
        <p:txBody>
          <a:bodyPr/>
          <a:lstStyle/>
          <a:p>
            <a:pPr marL="0" indent="0">
              <a:buNone/>
            </a:pPr>
            <a:r>
              <a:rPr lang="en-GB" sz="4400" b="1" dirty="0">
                <a:solidFill>
                  <a:srgbClr val="FF0000"/>
                </a:solidFill>
              </a:rPr>
              <a:t>Water Bottle</a:t>
            </a:r>
          </a:p>
          <a:p>
            <a:pPr marL="0" indent="0">
              <a:buNone/>
            </a:pPr>
            <a:endParaRPr lang="en-GB" b="1" dirty="0"/>
          </a:p>
          <a:p>
            <a:pPr marL="0" indent="0">
              <a:buNone/>
            </a:pPr>
            <a:r>
              <a:rPr lang="en-GB" sz="3600" dirty="0"/>
              <a:t>Please bring in a named water bottle containing fresh water every day. This will be available to your child throughout the day and refilled as necessary.</a:t>
            </a:r>
          </a:p>
          <a:p>
            <a:pPr marL="0" indent="0">
              <a:buNone/>
            </a:pPr>
            <a:endParaRPr lang="en-GB" dirty="0"/>
          </a:p>
        </p:txBody>
      </p:sp>
      <p:pic>
        <p:nvPicPr>
          <p:cNvPr id="4" name="Picture 3"/>
          <p:cNvPicPr>
            <a:picLocks noChangeAspect="1"/>
          </p:cNvPicPr>
          <p:nvPr/>
        </p:nvPicPr>
        <p:blipFill rotWithShape="1">
          <a:blip r:embed="rId3"/>
          <a:srcRect l="23522" t="16802" r="19351"/>
          <a:stretch/>
        </p:blipFill>
        <p:spPr>
          <a:xfrm>
            <a:off x="9755579" y="1340768"/>
            <a:ext cx="2175488" cy="3168352"/>
          </a:xfrm>
          <a:prstGeom prst="rect">
            <a:avLst/>
          </a:prstGeom>
        </p:spPr>
      </p:pic>
    </p:spTree>
    <p:extLst>
      <p:ext uri="{BB962C8B-B14F-4D97-AF65-F5344CB8AC3E}">
        <p14:creationId xmlns:p14="http://schemas.microsoft.com/office/powerpoint/2010/main" val="136099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476672"/>
            <a:ext cx="9144000" cy="4826848"/>
          </a:xfrm>
        </p:spPr>
        <p:txBody>
          <a:bodyPr/>
          <a:lstStyle/>
          <a:p>
            <a:pPr marL="0" indent="0">
              <a:buNone/>
            </a:pPr>
            <a:r>
              <a:rPr lang="en-GB" sz="4400" b="1" dirty="0">
                <a:solidFill>
                  <a:srgbClr val="FF0000"/>
                </a:solidFill>
              </a:rPr>
              <a:t>Home Contact Book</a:t>
            </a:r>
          </a:p>
          <a:p>
            <a:pPr marL="0" indent="0">
              <a:buNone/>
            </a:pPr>
            <a:endParaRPr lang="en-GB" b="1" dirty="0"/>
          </a:p>
          <a:p>
            <a:pPr marL="0" indent="0">
              <a:buNone/>
            </a:pPr>
            <a:r>
              <a:rPr lang="en-GB" sz="3600" dirty="0"/>
              <a:t>Please return this book in your child’s book bag every day with any relevant comments. It will be checked every morning. Please let us know if your child will be collected by someone other than a parent or is attending afterschool club.</a:t>
            </a:r>
          </a:p>
          <a:p>
            <a:pPr marL="0" indent="0">
              <a:buNone/>
            </a:pPr>
            <a:endParaRPr lang="en-GB" dirty="0"/>
          </a:p>
        </p:txBody>
      </p:sp>
      <p:pic>
        <p:nvPicPr>
          <p:cNvPr id="4" name="Picture 3"/>
          <p:cNvPicPr>
            <a:picLocks noChangeAspect="1"/>
          </p:cNvPicPr>
          <p:nvPr/>
        </p:nvPicPr>
        <p:blipFill>
          <a:blip r:embed="rId3"/>
          <a:stretch>
            <a:fillRect/>
          </a:stretch>
        </p:blipFill>
        <p:spPr>
          <a:xfrm>
            <a:off x="9720381" y="461904"/>
            <a:ext cx="1895238" cy="2419048"/>
          </a:xfrm>
          <a:prstGeom prst="rect">
            <a:avLst/>
          </a:prstGeom>
        </p:spPr>
      </p:pic>
    </p:spTree>
    <p:extLst>
      <p:ext uri="{BB962C8B-B14F-4D97-AF65-F5344CB8AC3E}">
        <p14:creationId xmlns:p14="http://schemas.microsoft.com/office/powerpoint/2010/main" val="146549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9143999" cy="1623714"/>
          </a:xfrm>
        </p:spPr>
        <p:txBody>
          <a:bodyPr>
            <a:normAutofit/>
          </a:bodyPr>
          <a:lstStyle/>
          <a:p>
            <a:pPr algn="ctr" fontAlgn="t"/>
            <a:r>
              <a:rPr lang="en-GB" b="1" dirty="0"/>
              <a:t>Curriculum Information</a:t>
            </a:r>
            <a:br>
              <a:rPr lang="en-GB" dirty="0"/>
            </a:br>
            <a:r>
              <a:rPr lang="en-GB" b="1" dirty="0"/>
              <a:t>September 2025</a:t>
            </a:r>
            <a:br>
              <a:rPr lang="en-GB" dirty="0"/>
            </a:br>
            <a:endParaRPr lang="en-GB" dirty="0"/>
          </a:p>
        </p:txBody>
      </p:sp>
      <p:sp>
        <p:nvSpPr>
          <p:cNvPr id="3" name="Content Placeholder 2"/>
          <p:cNvSpPr>
            <a:spLocks noGrp="1"/>
          </p:cNvSpPr>
          <p:nvPr>
            <p:ph idx="1"/>
          </p:nvPr>
        </p:nvSpPr>
        <p:spPr/>
        <p:txBody>
          <a:bodyPr/>
          <a:lstStyle/>
          <a:p>
            <a:pPr marL="0" indent="0" fontAlgn="t">
              <a:buNone/>
            </a:pPr>
            <a:r>
              <a:rPr lang="en-GB" sz="2800" dirty="0"/>
              <a:t>The teaching and learning in our Reception Class is based on the Statutory Framework and Early Years Foundation Stage (EYFS) curriculum introduced by the Government in September 2012 and then revised in 2021. There are seven areas of ‘Learning and Development’, and, as in the past, children work towards meeting the ‘Early Learning Goals’ specified in the Framework.  </a:t>
            </a:r>
          </a:p>
        </p:txBody>
      </p:sp>
    </p:spTree>
    <p:extLst>
      <p:ext uri="{BB962C8B-B14F-4D97-AF65-F5344CB8AC3E}">
        <p14:creationId xmlns:p14="http://schemas.microsoft.com/office/powerpoint/2010/main" val="354734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239"/>
            <a:ext cx="9143999" cy="1082674"/>
          </a:xfrm>
        </p:spPr>
        <p:txBody>
          <a:bodyPr>
            <a:normAutofit/>
          </a:bodyPr>
          <a:lstStyle/>
          <a:p>
            <a:r>
              <a:rPr lang="en-GB" sz="4400" b="1" dirty="0">
                <a:solidFill>
                  <a:srgbClr val="FF0000"/>
                </a:solidFill>
              </a:rPr>
              <a:t>Communication</a:t>
            </a:r>
          </a:p>
        </p:txBody>
      </p:sp>
      <p:sp>
        <p:nvSpPr>
          <p:cNvPr id="3" name="Content Placeholder 2"/>
          <p:cNvSpPr>
            <a:spLocks noGrp="1"/>
          </p:cNvSpPr>
          <p:nvPr>
            <p:ph idx="1"/>
          </p:nvPr>
        </p:nvSpPr>
        <p:spPr>
          <a:xfrm>
            <a:off x="1524000" y="1101913"/>
            <a:ext cx="9144000" cy="4201607"/>
          </a:xfrm>
        </p:spPr>
        <p:txBody>
          <a:bodyPr>
            <a:noAutofit/>
          </a:bodyPr>
          <a:lstStyle/>
          <a:p>
            <a:r>
              <a:rPr lang="en-GB" sz="2200" dirty="0"/>
              <a:t>As a school we will always look to resolve any issues for you.  As such, we would suggest that the best way to address any concerns is to speak to us on the classroom door so we can resolve them as quickly as possible.</a:t>
            </a:r>
          </a:p>
          <a:p>
            <a:r>
              <a:rPr lang="en-GB" sz="2200" dirty="0"/>
              <a:t>However, as a school, we do appreciate this might not always be possible.  So, our class email address is on our class page of the website.</a:t>
            </a:r>
          </a:p>
          <a:p>
            <a:r>
              <a:rPr lang="en-GB" sz="2200" dirty="0">
                <a:hlinkClick r:id="rId3"/>
              </a:rPr>
              <a:t>classr@stocks-green.kent.sch.uk</a:t>
            </a:r>
            <a:endParaRPr lang="en-GB" sz="2200" dirty="0"/>
          </a:p>
          <a:p>
            <a:r>
              <a:rPr lang="en-GB" sz="2200" dirty="0"/>
              <a:t>Please bear in mind that we will only be checking and answering emails in work hours between 7:30am and 5:00pm and at busy times it may take up to 48 hours to respond.  If your enquiry is more urgent that this, please contact the school office.</a:t>
            </a:r>
          </a:p>
        </p:txBody>
      </p:sp>
    </p:spTree>
    <p:extLst>
      <p:ext uri="{BB962C8B-B14F-4D97-AF65-F5344CB8AC3E}">
        <p14:creationId xmlns:p14="http://schemas.microsoft.com/office/powerpoint/2010/main" val="23723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9144000" cy="615602"/>
          </a:xfrm>
        </p:spPr>
        <p:txBody>
          <a:bodyPr>
            <a:noAutofit/>
          </a:bodyPr>
          <a:lstStyle/>
          <a:p>
            <a:r>
              <a:rPr lang="en-GB" sz="4000" dirty="0">
                <a:solidFill>
                  <a:srgbClr val="FF0000"/>
                </a:solidFill>
              </a:rPr>
              <a:t>Concerns about your child’s progress</a:t>
            </a:r>
          </a:p>
        </p:txBody>
      </p:sp>
      <p:pic>
        <p:nvPicPr>
          <p:cNvPr id="4" name="Picture 3"/>
          <p:cNvPicPr>
            <a:picLocks noChangeAspect="1"/>
          </p:cNvPicPr>
          <p:nvPr/>
        </p:nvPicPr>
        <p:blipFill>
          <a:blip r:embed="rId2"/>
          <a:stretch>
            <a:fillRect/>
          </a:stretch>
        </p:blipFill>
        <p:spPr>
          <a:xfrm>
            <a:off x="2135560" y="949663"/>
            <a:ext cx="8254051" cy="5908337"/>
          </a:xfrm>
          <a:prstGeom prst="rect">
            <a:avLst/>
          </a:prstGeom>
        </p:spPr>
      </p:pic>
    </p:spTree>
    <p:extLst>
      <p:ext uri="{BB962C8B-B14F-4D97-AF65-F5344CB8AC3E}">
        <p14:creationId xmlns:p14="http://schemas.microsoft.com/office/powerpoint/2010/main" val="210984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692696"/>
            <a:ext cx="9144000" cy="4610824"/>
          </a:xfrm>
        </p:spPr>
        <p:txBody>
          <a:bodyPr/>
          <a:lstStyle/>
          <a:p>
            <a:pPr marL="0" indent="0">
              <a:buNone/>
            </a:pPr>
            <a:r>
              <a:rPr lang="en-GB" sz="4400" b="1" dirty="0">
                <a:solidFill>
                  <a:srgbClr val="FF0000"/>
                </a:solidFill>
              </a:rPr>
              <a:t>House Teams</a:t>
            </a:r>
          </a:p>
          <a:p>
            <a:pPr marL="0" indent="0">
              <a:buNone/>
            </a:pPr>
            <a:r>
              <a:rPr lang="en-GB" sz="3600" dirty="0"/>
              <a:t>At school we four different house teams and the children will be allocated to each house. We always put siblings into the same team. The houses are also colour co-ordinated. We will put a label into the children’s contact book to inform you of their house team.</a:t>
            </a:r>
          </a:p>
          <a:p>
            <a:pPr marL="0" indent="0">
              <a:buNone/>
            </a:pPr>
            <a:endParaRPr lang="en-GB" dirty="0"/>
          </a:p>
        </p:txBody>
      </p:sp>
    </p:spTree>
    <p:extLst>
      <p:ext uri="{BB962C8B-B14F-4D97-AF65-F5344CB8AC3E}">
        <p14:creationId xmlns:p14="http://schemas.microsoft.com/office/powerpoint/2010/main" val="271975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16" y="620688"/>
            <a:ext cx="8712968" cy="4682832"/>
          </a:xfrm>
        </p:spPr>
        <p:txBody>
          <a:bodyPr>
            <a:normAutofit lnSpcReduction="10000"/>
          </a:bodyPr>
          <a:lstStyle/>
          <a:p>
            <a:pPr marL="0" indent="0" algn="ctr">
              <a:buNone/>
            </a:pPr>
            <a:r>
              <a:rPr lang="en-GB" sz="4400" b="1" dirty="0">
                <a:solidFill>
                  <a:srgbClr val="FF0000"/>
                </a:solidFill>
              </a:rPr>
              <a:t>Year 6 Buddies</a:t>
            </a:r>
            <a:r>
              <a:rPr lang="en-GB" sz="4400" dirty="0">
                <a:solidFill>
                  <a:srgbClr val="FF0000"/>
                </a:solidFill>
              </a:rPr>
              <a:t> </a:t>
            </a:r>
          </a:p>
          <a:p>
            <a:pPr marL="0" indent="0" algn="ctr">
              <a:buNone/>
            </a:pPr>
            <a:endParaRPr lang="en-GB" sz="4400" dirty="0">
              <a:solidFill>
                <a:srgbClr val="FF0000"/>
              </a:solidFill>
            </a:endParaRPr>
          </a:p>
          <a:p>
            <a:pPr marL="0" indent="0">
              <a:buNone/>
            </a:pPr>
            <a:r>
              <a:rPr lang="en-GB" sz="3600" dirty="0"/>
              <a:t>Next week your child will be bringing home a letter from their Year 6 Buddy. We use the Buddy system to help settle the new YR children into school and as a mentoring opportunity for our Year 6 children.</a:t>
            </a:r>
          </a:p>
          <a:p>
            <a:pPr marL="0" indent="0">
              <a:buNone/>
            </a:pPr>
            <a:endParaRPr lang="en-GB" dirty="0"/>
          </a:p>
        </p:txBody>
      </p:sp>
      <p:pic>
        <p:nvPicPr>
          <p:cNvPr id="4" name="Picture 3"/>
          <p:cNvPicPr>
            <a:picLocks noChangeAspect="1"/>
          </p:cNvPicPr>
          <p:nvPr/>
        </p:nvPicPr>
        <p:blipFill>
          <a:blip r:embed="rId2"/>
          <a:stretch>
            <a:fillRect/>
          </a:stretch>
        </p:blipFill>
        <p:spPr>
          <a:xfrm>
            <a:off x="8832304" y="260648"/>
            <a:ext cx="2968153" cy="2232248"/>
          </a:xfrm>
          <a:prstGeom prst="rect">
            <a:avLst/>
          </a:prstGeom>
        </p:spPr>
      </p:pic>
    </p:spTree>
    <p:extLst>
      <p:ext uri="{BB962C8B-B14F-4D97-AF65-F5344CB8AC3E}">
        <p14:creationId xmlns:p14="http://schemas.microsoft.com/office/powerpoint/2010/main" val="102482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476672"/>
            <a:ext cx="9144000" cy="4826848"/>
          </a:xfrm>
        </p:spPr>
        <p:txBody>
          <a:bodyPr/>
          <a:lstStyle/>
          <a:p>
            <a:pPr marL="0" indent="0">
              <a:buNone/>
            </a:pPr>
            <a:r>
              <a:rPr lang="en-GB" sz="4400" b="1" dirty="0">
                <a:solidFill>
                  <a:srgbClr val="FF0000"/>
                </a:solidFill>
              </a:rPr>
              <a:t>Name labels</a:t>
            </a:r>
          </a:p>
          <a:p>
            <a:pPr marL="0" indent="0">
              <a:buNone/>
            </a:pPr>
            <a:r>
              <a:rPr lang="en-GB" sz="3600" dirty="0"/>
              <a:t>To avoid loss of school uniform and belongings, please ensure that everything is clearly named, especially shoes.</a:t>
            </a:r>
          </a:p>
          <a:p>
            <a:pPr marL="0" indent="0">
              <a:buNone/>
            </a:pPr>
            <a:endParaRPr lang="en-GB" dirty="0"/>
          </a:p>
        </p:txBody>
      </p:sp>
      <p:pic>
        <p:nvPicPr>
          <p:cNvPr id="4" name="Picture 3"/>
          <p:cNvPicPr>
            <a:picLocks noChangeAspect="1"/>
          </p:cNvPicPr>
          <p:nvPr/>
        </p:nvPicPr>
        <p:blipFill rotWithShape="1">
          <a:blip r:embed="rId2"/>
          <a:srcRect b="9270"/>
          <a:stretch/>
        </p:blipFill>
        <p:spPr>
          <a:xfrm>
            <a:off x="3575720" y="3068960"/>
            <a:ext cx="3672408" cy="2644428"/>
          </a:xfrm>
          <a:prstGeom prst="rect">
            <a:avLst/>
          </a:prstGeom>
        </p:spPr>
      </p:pic>
    </p:spTree>
    <p:extLst>
      <p:ext uri="{BB962C8B-B14F-4D97-AF65-F5344CB8AC3E}">
        <p14:creationId xmlns:p14="http://schemas.microsoft.com/office/powerpoint/2010/main" val="142047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48680"/>
            <a:ext cx="7236296" cy="4754840"/>
          </a:xfrm>
        </p:spPr>
        <p:txBody>
          <a:bodyPr/>
          <a:lstStyle/>
          <a:p>
            <a:pPr marL="0" indent="0">
              <a:buNone/>
            </a:pPr>
            <a:r>
              <a:rPr lang="en-GB" sz="4400" b="1" dirty="0">
                <a:solidFill>
                  <a:srgbClr val="FF0000"/>
                </a:solidFill>
              </a:rPr>
              <a:t>Wellington Boots</a:t>
            </a:r>
            <a:r>
              <a:rPr lang="en-GB" sz="4400" dirty="0">
                <a:solidFill>
                  <a:srgbClr val="FF0000"/>
                </a:solidFill>
              </a:rPr>
              <a:t> </a:t>
            </a:r>
          </a:p>
          <a:p>
            <a:pPr marL="0" indent="0">
              <a:buNone/>
            </a:pPr>
            <a:endParaRPr lang="en-GB" dirty="0">
              <a:solidFill>
                <a:srgbClr val="FF0000"/>
              </a:solidFill>
            </a:endParaRPr>
          </a:p>
          <a:p>
            <a:pPr marL="0" indent="0">
              <a:buNone/>
            </a:pPr>
            <a:r>
              <a:rPr lang="en-GB" sz="3600" dirty="0"/>
              <a:t>It is essential that your child has a pair of Wellies in school throughout the year, so that we can play outdoors and visit the woodland area - even when it’s wet and muddy!</a:t>
            </a:r>
          </a:p>
          <a:p>
            <a:pPr marL="0" indent="0">
              <a:buNone/>
            </a:pPr>
            <a:endParaRPr lang="en-GB" dirty="0"/>
          </a:p>
        </p:txBody>
      </p:sp>
      <p:pic>
        <p:nvPicPr>
          <p:cNvPr id="4" name="Picture 3"/>
          <p:cNvPicPr>
            <a:picLocks noChangeAspect="1"/>
          </p:cNvPicPr>
          <p:nvPr/>
        </p:nvPicPr>
        <p:blipFill>
          <a:blip r:embed="rId2"/>
          <a:stretch>
            <a:fillRect/>
          </a:stretch>
        </p:blipFill>
        <p:spPr>
          <a:xfrm>
            <a:off x="8760296" y="515528"/>
            <a:ext cx="2979824" cy="3129496"/>
          </a:xfrm>
          <a:prstGeom prst="rect">
            <a:avLst/>
          </a:prstGeom>
        </p:spPr>
      </p:pic>
    </p:spTree>
    <p:extLst>
      <p:ext uri="{BB962C8B-B14F-4D97-AF65-F5344CB8AC3E}">
        <p14:creationId xmlns:p14="http://schemas.microsoft.com/office/powerpoint/2010/main" val="9740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15680" y="404664"/>
            <a:ext cx="5832648" cy="4464496"/>
          </a:xfrm>
        </p:spPr>
        <p:txBody>
          <a:bodyPr>
            <a:normAutofit fontScale="92500"/>
          </a:bodyPr>
          <a:lstStyle/>
          <a:p>
            <a:pPr algn="ctr"/>
            <a:r>
              <a:rPr lang="en-GB" sz="4800" b="1" dirty="0">
                <a:solidFill>
                  <a:srgbClr val="FF0000"/>
                </a:solidFill>
                <a:latin typeface="Comic Sans MS" panose="030F0702030302020204" pitchFamily="66" charset="0"/>
              </a:rPr>
              <a:t>PE</a:t>
            </a:r>
          </a:p>
          <a:p>
            <a:pPr algn="ctr"/>
            <a:endParaRPr lang="en-GB" sz="2200" b="1" dirty="0">
              <a:solidFill>
                <a:srgbClr val="FF0000"/>
              </a:solidFill>
              <a:latin typeface="Comic Sans MS" panose="030F0702030302020204" pitchFamily="66" charset="0"/>
            </a:endParaRPr>
          </a:p>
          <a:p>
            <a:r>
              <a:rPr lang="en-GB" sz="3900" dirty="0">
                <a:latin typeface="Comic Sans MS" panose="030F0702030302020204" pitchFamily="66" charset="0"/>
              </a:rPr>
              <a:t>We will begin timetabled PE lessons in a few weeks and we will let you know the day as the children will need to come into school in their PE kits.</a:t>
            </a:r>
          </a:p>
          <a:p>
            <a:endParaRPr lang="en-GB" dirty="0"/>
          </a:p>
        </p:txBody>
      </p:sp>
    </p:spTree>
    <p:extLst>
      <p:ext uri="{BB962C8B-B14F-4D97-AF65-F5344CB8AC3E}">
        <p14:creationId xmlns:p14="http://schemas.microsoft.com/office/powerpoint/2010/main" val="6082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548680"/>
            <a:ext cx="9144000" cy="4754840"/>
          </a:xfrm>
        </p:spPr>
        <p:txBody>
          <a:bodyPr/>
          <a:lstStyle/>
          <a:p>
            <a:pPr marL="0" indent="0">
              <a:buNone/>
            </a:pPr>
            <a:r>
              <a:rPr lang="en-GB" sz="4400" b="1" dirty="0">
                <a:solidFill>
                  <a:srgbClr val="FF0000"/>
                </a:solidFill>
              </a:rPr>
              <a:t>Lunches</a:t>
            </a:r>
          </a:p>
          <a:p>
            <a:pPr marL="0" indent="0">
              <a:buNone/>
            </a:pPr>
            <a:endParaRPr lang="en-GB" dirty="0">
              <a:solidFill>
                <a:srgbClr val="FF0000"/>
              </a:solidFill>
            </a:endParaRPr>
          </a:p>
          <a:p>
            <a:pPr marL="0" indent="0">
              <a:buNone/>
            </a:pPr>
            <a:r>
              <a:rPr lang="en-GB" sz="3600" dirty="0"/>
              <a:t>Each morning I complete the dinner register as to whether the children are having a school lunch or packed lunch. School dinners are free to all EYFS and KS1 pupils.</a:t>
            </a:r>
          </a:p>
          <a:p>
            <a:pPr marL="0" indent="0">
              <a:buNone/>
            </a:pPr>
            <a:endParaRPr lang="en-GB" dirty="0"/>
          </a:p>
        </p:txBody>
      </p:sp>
    </p:spTree>
    <p:extLst>
      <p:ext uri="{BB962C8B-B14F-4D97-AF65-F5344CB8AC3E}">
        <p14:creationId xmlns:p14="http://schemas.microsoft.com/office/powerpoint/2010/main" val="228825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620688"/>
            <a:ext cx="9144000" cy="4682832"/>
          </a:xfrm>
        </p:spPr>
        <p:txBody>
          <a:bodyPr/>
          <a:lstStyle/>
          <a:p>
            <a:pPr marL="0" indent="0">
              <a:buNone/>
            </a:pPr>
            <a:r>
              <a:rPr lang="en-GB" sz="4400" b="1" dirty="0">
                <a:solidFill>
                  <a:srgbClr val="FF0000"/>
                </a:solidFill>
              </a:rPr>
              <a:t>Packed Lunch</a:t>
            </a:r>
          </a:p>
          <a:p>
            <a:pPr marL="0" indent="0">
              <a:buNone/>
            </a:pPr>
            <a:endParaRPr lang="en-GB" b="1" dirty="0">
              <a:solidFill>
                <a:srgbClr val="FF0000"/>
              </a:solidFill>
            </a:endParaRPr>
          </a:p>
          <a:p>
            <a:pPr marL="0" indent="0">
              <a:buNone/>
            </a:pPr>
            <a:r>
              <a:rPr lang="en-GB" sz="3600" dirty="0"/>
              <a:t>Our school is a ‘Nut-free School’ to protect children who have a nut allergy. It is school policy that there should be no nut products in packed lunches, for example ‘Nutella’ or some cereal bars</a:t>
            </a:r>
            <a:r>
              <a:rPr lang="en-GB" dirty="0"/>
              <a:t>.</a:t>
            </a:r>
          </a:p>
          <a:p>
            <a:pPr marL="0" indent="0">
              <a:buNone/>
            </a:pPr>
            <a:endParaRPr lang="en-GB" dirty="0"/>
          </a:p>
        </p:txBody>
      </p:sp>
    </p:spTree>
    <p:extLst>
      <p:ext uri="{BB962C8B-B14F-4D97-AF65-F5344CB8AC3E}">
        <p14:creationId xmlns:p14="http://schemas.microsoft.com/office/powerpoint/2010/main" val="235197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260648"/>
            <a:ext cx="9143999" cy="1082674"/>
          </a:xfrm>
        </p:spPr>
        <p:txBody>
          <a:bodyPr/>
          <a:lstStyle/>
          <a:p>
            <a:r>
              <a:rPr lang="en-GB" sz="3600" b="1" dirty="0">
                <a:solidFill>
                  <a:srgbClr val="FF0000"/>
                </a:solidFill>
              </a:rPr>
              <a:t>Support with the cost of living and additional funds for the school.</a:t>
            </a:r>
            <a:endParaRPr lang="en-GB" b="1" dirty="0">
              <a:solidFill>
                <a:srgbClr val="FF0000"/>
              </a:solidFill>
            </a:endParaRPr>
          </a:p>
        </p:txBody>
      </p:sp>
      <p:sp>
        <p:nvSpPr>
          <p:cNvPr id="3" name="Content Placeholder 2"/>
          <p:cNvSpPr>
            <a:spLocks noGrp="1"/>
          </p:cNvSpPr>
          <p:nvPr>
            <p:ph idx="1"/>
          </p:nvPr>
        </p:nvSpPr>
        <p:spPr>
          <a:xfrm>
            <a:off x="1524000" y="1556792"/>
            <a:ext cx="9144000" cy="3746728"/>
          </a:xfrm>
        </p:spPr>
        <p:txBody>
          <a:bodyPr>
            <a:normAutofit fontScale="92500"/>
          </a:bodyPr>
          <a:lstStyle/>
          <a:p>
            <a:r>
              <a:rPr lang="en-GB" dirty="0"/>
              <a:t>In school, children in Year R, 1 and 2 receive Universal Infant Free School Meals.  However, if you are in receipt of certain benefits, you can also receive a free school meal in Years 3 - 6.  To check your eligibility and register for this, you would need to search ‘Kent Free School Meals’ or go to:</a:t>
            </a:r>
          </a:p>
          <a:p>
            <a:r>
              <a:rPr lang="en-GB" dirty="0">
                <a:hlinkClick r:id="rId2"/>
              </a:rPr>
              <a:t>https://www.kent.gov.uk/education-and-children/schools/free-school-meals</a:t>
            </a:r>
            <a:r>
              <a:rPr lang="en-GB" dirty="0"/>
              <a:t> </a:t>
            </a:r>
          </a:p>
          <a:p>
            <a:r>
              <a:rPr lang="en-GB" dirty="0"/>
              <a:t>There is a double benefit to this, as the school will also receive an additional £1385 per pupil to support their learning and the teaching and learning across the school.</a:t>
            </a:r>
          </a:p>
          <a:p>
            <a:r>
              <a:rPr lang="en-GB" dirty="0"/>
              <a:t>Even if your child is in Years R, 1 or 2 and already receives a free school meal, signing up can support their learning by accessing the additional funding.  </a:t>
            </a:r>
          </a:p>
        </p:txBody>
      </p:sp>
    </p:spTree>
    <p:extLst>
      <p:ext uri="{BB962C8B-B14F-4D97-AF65-F5344CB8AC3E}">
        <p14:creationId xmlns:p14="http://schemas.microsoft.com/office/powerpoint/2010/main" val="351768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dirty="0">
                <a:solidFill>
                  <a:srgbClr val="FF0000"/>
                </a:solidFill>
              </a:rPr>
              <a:t>There are 17 Early Learning Goals.</a:t>
            </a:r>
            <a:br>
              <a:rPr lang="en-GB" dirty="0"/>
            </a:br>
            <a:endParaRPr lang="en-GB" dirty="0"/>
          </a:p>
        </p:txBody>
      </p:sp>
      <p:sp>
        <p:nvSpPr>
          <p:cNvPr id="3" name="Content Placeholder 2"/>
          <p:cNvSpPr>
            <a:spLocks noGrp="1"/>
          </p:cNvSpPr>
          <p:nvPr>
            <p:ph idx="1"/>
          </p:nvPr>
        </p:nvSpPr>
        <p:spPr>
          <a:xfrm>
            <a:off x="1524000" y="1196752"/>
            <a:ext cx="9144000" cy="4106768"/>
          </a:xfrm>
        </p:spPr>
        <p:txBody>
          <a:bodyPr>
            <a:normAutofit/>
          </a:bodyPr>
          <a:lstStyle/>
          <a:p>
            <a:pPr marL="0" indent="0" fontAlgn="t">
              <a:buNone/>
            </a:pPr>
            <a:r>
              <a:rPr lang="en-GB" sz="2800" dirty="0"/>
              <a:t>The EYFS Framework clearly emphasises the importance of play and active learning to enable children to explore, investigate, use their imagination, build relationships and become critical thinkers. It recommends that schools provide an appropriate balance of child-led activities with teacher and adult support to underpin learning across all areas, in order to support child development and ensure that they remain effective and motivated learners.</a:t>
            </a:r>
          </a:p>
          <a:p>
            <a:pPr marL="0" indent="0">
              <a:buNone/>
            </a:pPr>
            <a:endParaRPr lang="en-GB" dirty="0"/>
          </a:p>
        </p:txBody>
      </p:sp>
    </p:spTree>
    <p:extLst>
      <p:ext uri="{BB962C8B-B14F-4D97-AF65-F5344CB8AC3E}">
        <p14:creationId xmlns:p14="http://schemas.microsoft.com/office/powerpoint/2010/main" val="130001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88640"/>
            <a:ext cx="9144000" cy="5400600"/>
          </a:xfrm>
        </p:spPr>
        <p:txBody>
          <a:bodyPr>
            <a:normAutofit fontScale="70000" lnSpcReduction="20000"/>
          </a:bodyPr>
          <a:lstStyle/>
          <a:p>
            <a:pPr marL="0" indent="0" fontAlgn="t">
              <a:buNone/>
            </a:pPr>
            <a:r>
              <a:rPr lang="en-GB" sz="6300" b="1" dirty="0">
                <a:solidFill>
                  <a:srgbClr val="FF0000"/>
                </a:solidFill>
              </a:rPr>
              <a:t>Snack and Milk</a:t>
            </a:r>
          </a:p>
          <a:p>
            <a:pPr marL="0" indent="0" fontAlgn="t">
              <a:buNone/>
            </a:pPr>
            <a:r>
              <a:rPr lang="en-GB" sz="5100" dirty="0"/>
              <a:t>Free fruit is supplied by Kent County Council to all children in EYFS and KS1 and will be offered to children at snack-time (10:15am). Parents can provide fruit or vegetable alternatives if they wish.</a:t>
            </a:r>
          </a:p>
          <a:p>
            <a:pPr marL="0" indent="0" fontAlgn="t">
              <a:buNone/>
            </a:pPr>
            <a:r>
              <a:rPr lang="en-GB" sz="5100" dirty="0"/>
              <a:t>All children below the age of 5 years are entitled to a carton of free milk each day. From the age of 5 upwards, a small charge is levied. You can register your child on-line on or by post (please ask for details).</a:t>
            </a:r>
          </a:p>
          <a:p>
            <a:pPr marL="0" indent="0">
              <a:buNone/>
            </a:pPr>
            <a:endParaRPr lang="en-GB" dirty="0"/>
          </a:p>
        </p:txBody>
      </p:sp>
      <p:pic>
        <p:nvPicPr>
          <p:cNvPr id="4" name="Picture 3"/>
          <p:cNvPicPr>
            <a:picLocks noChangeAspect="1"/>
          </p:cNvPicPr>
          <p:nvPr/>
        </p:nvPicPr>
        <p:blipFill>
          <a:blip r:embed="rId2"/>
          <a:stretch>
            <a:fillRect/>
          </a:stretch>
        </p:blipFill>
        <p:spPr>
          <a:xfrm>
            <a:off x="10272464" y="188640"/>
            <a:ext cx="1923344" cy="1667962"/>
          </a:xfrm>
          <a:prstGeom prst="rect">
            <a:avLst/>
          </a:prstGeom>
        </p:spPr>
      </p:pic>
      <p:pic>
        <p:nvPicPr>
          <p:cNvPr id="5" name="Picture 4"/>
          <p:cNvPicPr>
            <a:picLocks noChangeAspect="1"/>
          </p:cNvPicPr>
          <p:nvPr/>
        </p:nvPicPr>
        <p:blipFill>
          <a:blip r:embed="rId3"/>
          <a:stretch>
            <a:fillRect/>
          </a:stretch>
        </p:blipFill>
        <p:spPr>
          <a:xfrm>
            <a:off x="10420571" y="2276872"/>
            <a:ext cx="1771429" cy="2590476"/>
          </a:xfrm>
          <a:prstGeom prst="rect">
            <a:avLst/>
          </a:prstGeom>
        </p:spPr>
      </p:pic>
    </p:spTree>
    <p:extLst>
      <p:ext uri="{BB962C8B-B14F-4D97-AF65-F5344CB8AC3E}">
        <p14:creationId xmlns:p14="http://schemas.microsoft.com/office/powerpoint/2010/main" val="337915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404664"/>
            <a:ext cx="9001000" cy="5184576"/>
          </a:xfrm>
        </p:spPr>
        <p:txBody>
          <a:bodyPr>
            <a:normAutofit fontScale="92500" lnSpcReduction="10000"/>
          </a:bodyPr>
          <a:lstStyle/>
          <a:p>
            <a:pPr marL="0" indent="0">
              <a:buNone/>
            </a:pPr>
            <a:r>
              <a:rPr lang="en-GB" sz="4400" b="1" dirty="0">
                <a:solidFill>
                  <a:srgbClr val="FF0000"/>
                </a:solidFill>
              </a:rPr>
              <a:t>Parents as Partners</a:t>
            </a:r>
          </a:p>
          <a:p>
            <a:pPr marL="0" indent="0">
              <a:buNone/>
            </a:pPr>
            <a:endParaRPr lang="en-GB" b="1" dirty="0">
              <a:solidFill>
                <a:srgbClr val="FF0000"/>
              </a:solidFill>
            </a:endParaRPr>
          </a:p>
          <a:p>
            <a:pPr marL="0" indent="0">
              <a:buNone/>
            </a:pPr>
            <a:endParaRPr lang="en-GB" b="1" dirty="0">
              <a:solidFill>
                <a:srgbClr val="FF0000"/>
              </a:solidFill>
            </a:endParaRPr>
          </a:p>
          <a:p>
            <a:pPr marL="0" indent="0">
              <a:buNone/>
            </a:pPr>
            <a:r>
              <a:rPr lang="en-GB" sz="3600" dirty="0"/>
              <a:t>We will hold two sessions of ‘Parents as Partners’ this year. This is when parents are invited to attend a Child Initiated Play session to share in their child’s learning. Our first session will be held on Thursday 13</a:t>
            </a:r>
            <a:r>
              <a:rPr lang="en-GB" sz="3600" baseline="30000" dirty="0"/>
              <a:t>th</a:t>
            </a:r>
            <a:r>
              <a:rPr lang="en-GB" sz="3600" dirty="0"/>
              <a:t> November at 14:00 to allow children time to settle into school. With another session on Wednesday 11</a:t>
            </a:r>
            <a:r>
              <a:rPr lang="en-GB" sz="3600" baseline="30000" dirty="0"/>
              <a:t>th</a:t>
            </a:r>
            <a:r>
              <a:rPr lang="en-GB" sz="3600" dirty="0"/>
              <a:t> March 2026.</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359" y="188640"/>
            <a:ext cx="2496277" cy="1872208"/>
          </a:xfrm>
          <a:prstGeom prst="rect">
            <a:avLst/>
          </a:prstGeom>
        </p:spPr>
      </p:pic>
    </p:spTree>
    <p:extLst>
      <p:ext uri="{BB962C8B-B14F-4D97-AF65-F5344CB8AC3E}">
        <p14:creationId xmlns:p14="http://schemas.microsoft.com/office/powerpoint/2010/main" val="225674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rgbClr val="FF0000"/>
                </a:solidFill>
              </a:rPr>
              <a:t>   Reading</a:t>
            </a:r>
          </a:p>
        </p:txBody>
      </p:sp>
      <p:sp>
        <p:nvSpPr>
          <p:cNvPr id="3" name="Content Placeholder 2"/>
          <p:cNvSpPr>
            <a:spLocks noGrp="1"/>
          </p:cNvSpPr>
          <p:nvPr>
            <p:ph idx="1"/>
          </p:nvPr>
        </p:nvSpPr>
        <p:spPr>
          <a:xfrm>
            <a:off x="1524000" y="2309342"/>
            <a:ext cx="9144000" cy="3298234"/>
          </a:xfrm>
        </p:spPr>
        <p:txBody>
          <a:bodyPr>
            <a:normAutofit lnSpcReduction="10000"/>
          </a:bodyPr>
          <a:lstStyle/>
          <a:p>
            <a:pPr marL="0" indent="0">
              <a:buNone/>
            </a:pPr>
            <a:r>
              <a:rPr lang="en-GB" sz="3600" dirty="0"/>
              <a:t>Your child will be encouraged to take home a book of their choice every day, known as a ‘Choosing Book’. This is for you to share with your child. When you are ready, please return the book so that your child can choose another book to take home.</a:t>
            </a:r>
          </a:p>
          <a:p>
            <a:pPr marL="0" indent="0">
              <a:buNone/>
            </a:pPr>
            <a:endParaRPr lang="en-GB" dirty="0"/>
          </a:p>
        </p:txBody>
      </p:sp>
      <p:pic>
        <p:nvPicPr>
          <p:cNvPr id="4" name="Picture 3"/>
          <p:cNvPicPr>
            <a:picLocks noChangeAspect="1"/>
          </p:cNvPicPr>
          <p:nvPr/>
        </p:nvPicPr>
        <p:blipFill>
          <a:blip r:embed="rId2"/>
          <a:stretch>
            <a:fillRect/>
          </a:stretch>
        </p:blipFill>
        <p:spPr>
          <a:xfrm>
            <a:off x="9048328" y="188640"/>
            <a:ext cx="2721902" cy="1944216"/>
          </a:xfrm>
          <a:prstGeom prst="rect">
            <a:avLst/>
          </a:prstGeom>
        </p:spPr>
      </p:pic>
    </p:spTree>
    <p:extLst>
      <p:ext uri="{BB962C8B-B14F-4D97-AF65-F5344CB8AC3E}">
        <p14:creationId xmlns:p14="http://schemas.microsoft.com/office/powerpoint/2010/main" val="277657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5480" y="260648"/>
            <a:ext cx="9721080" cy="5472608"/>
          </a:xfrm>
        </p:spPr>
        <p:txBody>
          <a:bodyPr>
            <a:normAutofit fontScale="92500" lnSpcReduction="10000"/>
          </a:bodyPr>
          <a:lstStyle/>
          <a:p>
            <a:pPr marL="0" indent="0">
              <a:buNone/>
            </a:pPr>
            <a:r>
              <a:rPr lang="en-GB" sz="4400" b="1" dirty="0">
                <a:solidFill>
                  <a:srgbClr val="FF0000"/>
                </a:solidFill>
              </a:rPr>
              <a:t>Phonics</a:t>
            </a:r>
          </a:p>
          <a:p>
            <a:pPr marL="0" indent="0">
              <a:buNone/>
            </a:pPr>
            <a:r>
              <a:rPr lang="en-GB" sz="3900" dirty="0"/>
              <a:t>We will begin our Phonics learning as soon as all the children are in school.  First we will work on developing their listening skills and then begin to introduce the letter sounds using the Phonics scheme ‘Sounds Write’. We will inform you of the weeks sounds in the weekly newsletter. Please help your child to learn the sound that each letter or combination of letters makes and to practise forming the letters if they wish. </a:t>
            </a:r>
          </a:p>
          <a:p>
            <a:pPr marL="0" indent="0">
              <a:buNone/>
            </a:pPr>
            <a:endParaRPr lang="en-GB" dirty="0"/>
          </a:p>
        </p:txBody>
      </p:sp>
    </p:spTree>
    <p:extLst>
      <p:ext uri="{BB962C8B-B14F-4D97-AF65-F5344CB8AC3E}">
        <p14:creationId xmlns:p14="http://schemas.microsoft.com/office/powerpoint/2010/main" val="239284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60648"/>
            <a:ext cx="9144000" cy="5042872"/>
          </a:xfrm>
        </p:spPr>
        <p:txBody>
          <a:bodyPr>
            <a:normAutofit/>
          </a:bodyPr>
          <a:lstStyle/>
          <a:p>
            <a:pPr marL="0" indent="0">
              <a:buNone/>
            </a:pPr>
            <a:r>
              <a:rPr lang="en-GB" sz="4400" b="1" dirty="0">
                <a:solidFill>
                  <a:srgbClr val="FF0000"/>
                </a:solidFill>
              </a:rPr>
              <a:t>Reading Books</a:t>
            </a:r>
          </a:p>
          <a:p>
            <a:pPr marL="0" indent="0">
              <a:buNone/>
            </a:pPr>
            <a:endParaRPr lang="en-GB" dirty="0">
              <a:solidFill>
                <a:srgbClr val="FF0000"/>
              </a:solidFill>
            </a:endParaRPr>
          </a:p>
          <a:p>
            <a:pPr marL="0" indent="0">
              <a:buNone/>
            </a:pPr>
            <a:r>
              <a:rPr lang="en-GB" sz="3600" dirty="0"/>
              <a:t>When children are ready, they will begin to bring home a reading book. Further information about supporting your child’s reading development and phonics learning will be discussed at a Parents Phonics and Reading session, to be held later on in the Autumn Term.</a:t>
            </a:r>
          </a:p>
          <a:p>
            <a:pPr marL="0" indent="0">
              <a:buNone/>
            </a:pPr>
            <a:endParaRPr lang="en-GB" dirty="0"/>
          </a:p>
        </p:txBody>
      </p:sp>
      <p:pic>
        <p:nvPicPr>
          <p:cNvPr id="4" name="Picture 3"/>
          <p:cNvPicPr>
            <a:picLocks noChangeAspect="1"/>
          </p:cNvPicPr>
          <p:nvPr/>
        </p:nvPicPr>
        <p:blipFill>
          <a:blip r:embed="rId2"/>
          <a:stretch>
            <a:fillRect/>
          </a:stretch>
        </p:blipFill>
        <p:spPr>
          <a:xfrm>
            <a:off x="9158476" y="20568"/>
            <a:ext cx="3019048" cy="1514286"/>
          </a:xfrm>
          <a:prstGeom prst="rect">
            <a:avLst/>
          </a:prstGeom>
        </p:spPr>
      </p:pic>
    </p:spTree>
    <p:extLst>
      <p:ext uri="{BB962C8B-B14F-4D97-AF65-F5344CB8AC3E}">
        <p14:creationId xmlns:p14="http://schemas.microsoft.com/office/powerpoint/2010/main" val="350261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a:solidFill>
                  <a:srgbClr val="FF0000"/>
                </a:solidFill>
              </a:rPr>
              <a:t>Writing</a:t>
            </a:r>
          </a:p>
        </p:txBody>
      </p:sp>
      <p:sp>
        <p:nvSpPr>
          <p:cNvPr id="3" name="Content Placeholder 2"/>
          <p:cNvSpPr>
            <a:spLocks noGrp="1"/>
          </p:cNvSpPr>
          <p:nvPr>
            <p:ph idx="1"/>
          </p:nvPr>
        </p:nvSpPr>
        <p:spPr>
          <a:xfrm>
            <a:off x="839416" y="1628800"/>
            <a:ext cx="9144000" cy="3474720"/>
          </a:xfrm>
        </p:spPr>
        <p:txBody>
          <a:bodyPr/>
          <a:lstStyle/>
          <a:p>
            <a:pPr marL="0" indent="0" fontAlgn="t">
              <a:buNone/>
            </a:pPr>
            <a:r>
              <a:rPr lang="en-GB" sz="4400" b="1" dirty="0">
                <a:solidFill>
                  <a:srgbClr val="FF0000"/>
                </a:solidFill>
              </a:rPr>
              <a:t>Handwriting</a:t>
            </a:r>
          </a:p>
          <a:p>
            <a:pPr marL="0" indent="0" fontAlgn="t">
              <a:buNone/>
            </a:pPr>
            <a:r>
              <a:rPr lang="en-GB" sz="3600" dirty="0"/>
              <a:t>As a school we introduce writing on entry and as we begin our Phonics learning we will introduce the letter formation. </a:t>
            </a:r>
          </a:p>
          <a:p>
            <a:pPr marL="0" indent="0">
              <a:buNone/>
            </a:pPr>
            <a:endParaRPr lang="en-GB" dirty="0"/>
          </a:p>
        </p:txBody>
      </p:sp>
    </p:spTree>
    <p:extLst>
      <p:ext uri="{BB962C8B-B14F-4D97-AF65-F5344CB8AC3E}">
        <p14:creationId xmlns:p14="http://schemas.microsoft.com/office/powerpoint/2010/main" val="161582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476672"/>
            <a:ext cx="9144000" cy="4826848"/>
          </a:xfrm>
        </p:spPr>
        <p:txBody>
          <a:bodyPr>
            <a:normAutofit lnSpcReduction="10000"/>
          </a:bodyPr>
          <a:lstStyle/>
          <a:p>
            <a:pPr marL="0" indent="0">
              <a:buNone/>
            </a:pPr>
            <a:r>
              <a:rPr lang="en-GB" sz="4400" b="1" dirty="0">
                <a:solidFill>
                  <a:srgbClr val="FF0000"/>
                </a:solidFill>
              </a:rPr>
              <a:t>Name Cards</a:t>
            </a:r>
          </a:p>
          <a:p>
            <a:pPr marL="0" indent="0">
              <a:buNone/>
            </a:pPr>
            <a:endParaRPr lang="en-GB" sz="4400" b="1" dirty="0">
              <a:solidFill>
                <a:srgbClr val="FF0000"/>
              </a:solidFill>
            </a:endParaRPr>
          </a:p>
          <a:p>
            <a:pPr marL="0" indent="0">
              <a:buNone/>
            </a:pPr>
            <a:r>
              <a:rPr lang="en-GB" sz="3600" dirty="0"/>
              <a:t>Our main focus this term will be to enable the children to write their names in the correct letter formation. To support this we will make each child a name card to practice their name. We will keep one card in school and will also send one home so that you can also practice at home.</a:t>
            </a:r>
          </a:p>
          <a:p>
            <a:pPr marL="0" indent="0">
              <a:buNone/>
            </a:pPr>
            <a:endParaRPr lang="en-GB" dirty="0"/>
          </a:p>
        </p:txBody>
      </p:sp>
    </p:spTree>
    <p:extLst>
      <p:ext uri="{BB962C8B-B14F-4D97-AF65-F5344CB8AC3E}">
        <p14:creationId xmlns:p14="http://schemas.microsoft.com/office/powerpoint/2010/main" val="39482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88640"/>
            <a:ext cx="9144000" cy="5544616"/>
          </a:xfrm>
        </p:spPr>
        <p:txBody>
          <a:bodyPr>
            <a:normAutofit fontScale="55000" lnSpcReduction="20000"/>
          </a:bodyPr>
          <a:lstStyle/>
          <a:p>
            <a:pPr marL="0" indent="0" algn="ctr" fontAlgn="t">
              <a:buNone/>
            </a:pPr>
            <a:r>
              <a:rPr lang="en-GB" sz="5100" b="1" dirty="0">
                <a:solidFill>
                  <a:srgbClr val="FF0000"/>
                </a:solidFill>
              </a:rPr>
              <a:t>Our Possible Topics</a:t>
            </a:r>
            <a:endParaRPr lang="en-GB" sz="5100" dirty="0">
              <a:solidFill>
                <a:srgbClr val="FF0000"/>
              </a:solidFill>
            </a:endParaRPr>
          </a:p>
          <a:p>
            <a:pPr marL="0" indent="0" fontAlgn="t">
              <a:lnSpc>
                <a:spcPct val="120000"/>
              </a:lnSpc>
              <a:buNone/>
            </a:pPr>
            <a:r>
              <a:rPr lang="en-GB" sz="3600" dirty="0"/>
              <a:t>Term 1: ‘All About Me’, ‘My Family’ and ‘My School’ </a:t>
            </a:r>
          </a:p>
          <a:p>
            <a:pPr marL="0" indent="0" fontAlgn="t">
              <a:lnSpc>
                <a:spcPct val="120000"/>
              </a:lnSpc>
              <a:buNone/>
            </a:pPr>
            <a:r>
              <a:rPr lang="en-GB" sz="3600" dirty="0"/>
              <a:t>Term 2: ‘Seasons - Autumn’, ‘Long Ago’ and the celebrations of ‘Diwali’ and 	  ‘Christmas’</a:t>
            </a:r>
          </a:p>
          <a:p>
            <a:pPr marL="0" indent="0" fontAlgn="t">
              <a:lnSpc>
                <a:spcPct val="120000"/>
              </a:lnSpc>
              <a:buNone/>
            </a:pPr>
            <a:r>
              <a:rPr lang="en-GB" sz="3600" dirty="0"/>
              <a:t>Term 3: The celebrations of ‘New Year’, ‘Chinese New Year’, ‘Keeping 	  	  Healthy’ and ‘Light and Dark’</a:t>
            </a:r>
          </a:p>
          <a:p>
            <a:pPr marL="0" indent="0" fontAlgn="t">
              <a:lnSpc>
                <a:spcPct val="120000"/>
              </a:lnSpc>
              <a:buNone/>
            </a:pPr>
            <a:r>
              <a:rPr lang="en-GB" sz="3600" dirty="0"/>
              <a:t>Term 4: ‘Seasons - Spring’, ‘Growing Things’, ‘How Things Work’ and ‘Jobs’</a:t>
            </a:r>
          </a:p>
          <a:p>
            <a:pPr marL="0" indent="0" fontAlgn="t">
              <a:lnSpc>
                <a:spcPct val="120000"/>
              </a:lnSpc>
              <a:buNone/>
            </a:pPr>
            <a:r>
              <a:rPr lang="en-GB" sz="3600" dirty="0"/>
              <a:t>Term 5: ‘Animals and Humans’, ‘Africa’ and ‘</a:t>
            </a:r>
            <a:r>
              <a:rPr lang="en-GB" sz="3600" dirty="0" err="1"/>
              <a:t>Fairytales</a:t>
            </a:r>
            <a:r>
              <a:rPr lang="en-GB" sz="3600" dirty="0"/>
              <a:t>’ </a:t>
            </a:r>
          </a:p>
          <a:p>
            <a:pPr marL="0" indent="0">
              <a:lnSpc>
                <a:spcPct val="120000"/>
              </a:lnSpc>
              <a:buNone/>
            </a:pPr>
            <a:r>
              <a:rPr lang="en-GB" sz="3600" dirty="0"/>
              <a:t>Term 6: ‘Seasons - Summer’, ‘Robots’ and ‘Moving On’</a:t>
            </a:r>
          </a:p>
          <a:p>
            <a:pPr marL="0" indent="0">
              <a:lnSpc>
                <a:spcPct val="120000"/>
              </a:lnSpc>
              <a:buNone/>
            </a:pPr>
            <a:r>
              <a:rPr lang="en-GB" sz="3600" dirty="0"/>
              <a:t>All topics are subject to change as we will look to develop the curriculum based upon the interests of the children.</a:t>
            </a:r>
          </a:p>
        </p:txBody>
      </p:sp>
    </p:spTree>
    <p:extLst>
      <p:ext uri="{BB962C8B-B14F-4D97-AF65-F5344CB8AC3E}">
        <p14:creationId xmlns:p14="http://schemas.microsoft.com/office/powerpoint/2010/main" val="392156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4" y="5797624"/>
            <a:ext cx="9324528" cy="879376"/>
          </a:xfrm>
        </p:spPr>
        <p:txBody>
          <a:bodyPr>
            <a:noAutofit/>
          </a:bodyPr>
          <a:lstStyle/>
          <a:p>
            <a:r>
              <a:rPr lang="en-GB" sz="6000" dirty="0">
                <a:solidFill>
                  <a:srgbClr val="FF0000"/>
                </a:solidFill>
              </a:rPr>
              <a:t>Christmas is coming!</a:t>
            </a:r>
          </a:p>
        </p:txBody>
      </p:sp>
      <p:sp>
        <p:nvSpPr>
          <p:cNvPr id="3" name="Text Placeholder 2"/>
          <p:cNvSpPr>
            <a:spLocks noGrp="1"/>
          </p:cNvSpPr>
          <p:nvPr>
            <p:ph type="body" idx="1"/>
          </p:nvPr>
        </p:nvSpPr>
        <p:spPr>
          <a:xfrm>
            <a:off x="407368" y="260648"/>
            <a:ext cx="8784976" cy="4536504"/>
          </a:xfrm>
        </p:spPr>
        <p:txBody>
          <a:bodyPr>
            <a:normAutofit/>
          </a:bodyPr>
          <a:lstStyle/>
          <a:p>
            <a:r>
              <a:rPr lang="en-GB" sz="4000" b="1" u="sng" dirty="0">
                <a:solidFill>
                  <a:srgbClr val="FF0000"/>
                </a:solidFill>
                <a:latin typeface="Comic Sans MS" panose="030F0702030302020204" pitchFamily="66" charset="0"/>
              </a:rPr>
              <a:t>Dates for our Nativity</a:t>
            </a:r>
          </a:p>
          <a:p>
            <a:r>
              <a:rPr lang="en-GB" sz="3200" dirty="0">
                <a:latin typeface="Comic Sans MS" panose="030F0702030302020204" pitchFamily="66" charset="0"/>
              </a:rPr>
              <a:t>Grandparents performance 8</a:t>
            </a:r>
            <a:r>
              <a:rPr lang="en-GB" sz="3200" baseline="30000" dirty="0">
                <a:latin typeface="Comic Sans MS" panose="030F0702030302020204" pitchFamily="66" charset="0"/>
              </a:rPr>
              <a:t>th</a:t>
            </a:r>
            <a:r>
              <a:rPr lang="en-GB" sz="3200" dirty="0">
                <a:latin typeface="Comic Sans MS" panose="030F0702030302020204" pitchFamily="66" charset="0"/>
              </a:rPr>
              <a:t> December</a:t>
            </a:r>
          </a:p>
          <a:p>
            <a:r>
              <a:rPr lang="en-GB" sz="3200" dirty="0">
                <a:latin typeface="Comic Sans MS" panose="030F0702030302020204" pitchFamily="66" charset="0"/>
              </a:rPr>
              <a:t>Parents performance 9</a:t>
            </a:r>
            <a:r>
              <a:rPr lang="en-GB" sz="3200" baseline="30000" dirty="0">
                <a:latin typeface="Comic Sans MS" panose="030F0702030302020204" pitchFamily="66" charset="0"/>
              </a:rPr>
              <a:t>th</a:t>
            </a:r>
            <a:r>
              <a:rPr lang="en-GB" sz="3200" dirty="0">
                <a:latin typeface="Comic Sans MS" panose="030F0702030302020204" pitchFamily="66" charset="0"/>
              </a:rPr>
              <a:t> and 10</a:t>
            </a:r>
            <a:r>
              <a:rPr lang="en-GB" sz="3200" baseline="30000" dirty="0">
                <a:latin typeface="Comic Sans MS" panose="030F0702030302020204" pitchFamily="66" charset="0"/>
              </a:rPr>
              <a:t>th</a:t>
            </a:r>
            <a:r>
              <a:rPr lang="en-GB" sz="3200" dirty="0">
                <a:latin typeface="Comic Sans MS" panose="030F0702030302020204" pitchFamily="66" charset="0"/>
              </a:rPr>
              <a:t> December</a:t>
            </a:r>
          </a:p>
        </p:txBody>
      </p:sp>
      <p:pic>
        <p:nvPicPr>
          <p:cNvPr id="4" name="Picture 3"/>
          <p:cNvPicPr>
            <a:picLocks noChangeAspect="1"/>
          </p:cNvPicPr>
          <p:nvPr/>
        </p:nvPicPr>
        <p:blipFill>
          <a:blip r:embed="rId2"/>
          <a:stretch>
            <a:fillRect/>
          </a:stretch>
        </p:blipFill>
        <p:spPr>
          <a:xfrm>
            <a:off x="4007768" y="2361619"/>
            <a:ext cx="4550463" cy="3395346"/>
          </a:xfrm>
          <a:prstGeom prst="rect">
            <a:avLst/>
          </a:prstGeom>
        </p:spPr>
      </p:pic>
    </p:spTree>
    <p:extLst>
      <p:ext uri="{BB962C8B-B14F-4D97-AF65-F5344CB8AC3E}">
        <p14:creationId xmlns:p14="http://schemas.microsoft.com/office/powerpoint/2010/main" val="28947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24" y="1340768"/>
            <a:ext cx="8858200" cy="3687688"/>
          </a:xfrm>
        </p:spPr>
        <p:txBody>
          <a:bodyPr>
            <a:normAutofit fontScale="90000"/>
          </a:bodyPr>
          <a:lstStyle/>
          <a:p>
            <a:r>
              <a:rPr lang="en-GB" sz="3600" dirty="0"/>
              <a:t>We are very excited to welcome your children into the school and begin their learning journey in formal education. If you have any further questions or queries please do not hesitate to ask. We are available to chat most evenings after school, send us an email or please telephone the school office to make an appointment.</a:t>
            </a:r>
            <a:br>
              <a:rPr lang="en-GB" sz="3600" dirty="0"/>
            </a:br>
            <a:br>
              <a:rPr lang="en-GB" dirty="0"/>
            </a:br>
            <a:endParaRPr lang="en-GB" dirty="0"/>
          </a:p>
        </p:txBody>
      </p:sp>
      <p:sp>
        <p:nvSpPr>
          <p:cNvPr id="4" name="TextBox 3"/>
          <p:cNvSpPr txBox="1"/>
          <p:nvPr/>
        </p:nvSpPr>
        <p:spPr>
          <a:xfrm>
            <a:off x="4367808" y="3947572"/>
            <a:ext cx="6264696" cy="1569660"/>
          </a:xfrm>
          <a:prstGeom prst="rect">
            <a:avLst/>
          </a:prstGeom>
          <a:noFill/>
        </p:spPr>
        <p:txBody>
          <a:bodyPr wrap="square" rtlCol="0">
            <a:spAutoFit/>
          </a:bodyPr>
          <a:lstStyle/>
          <a:p>
            <a:r>
              <a:rPr lang="en-GB" sz="3200" dirty="0">
                <a:latin typeface="Comic Sans MS" panose="030F0702030302020204" pitchFamily="66" charset="0"/>
              </a:rPr>
              <a:t>With thanks Mrs Hodgson, </a:t>
            </a:r>
          </a:p>
          <a:p>
            <a:r>
              <a:rPr lang="en-GB" sz="3200" dirty="0">
                <a:latin typeface="Comic Sans MS" panose="030F0702030302020204" pitchFamily="66" charset="0"/>
              </a:rPr>
              <a:t>Mrs Greensmith and </a:t>
            </a:r>
          </a:p>
          <a:p>
            <a:r>
              <a:rPr lang="en-GB" sz="3200" dirty="0">
                <a:latin typeface="Comic Sans MS" panose="030F0702030302020204" pitchFamily="66" charset="0"/>
              </a:rPr>
              <a:t>Mrs Hayward</a:t>
            </a:r>
          </a:p>
        </p:txBody>
      </p:sp>
    </p:spTree>
    <p:extLst>
      <p:ext uri="{BB962C8B-B14F-4D97-AF65-F5344CB8AC3E}">
        <p14:creationId xmlns:p14="http://schemas.microsoft.com/office/powerpoint/2010/main" val="51511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5445224"/>
            <a:ext cx="10873208" cy="720080"/>
          </a:xfrm>
        </p:spPr>
        <p:txBody>
          <a:bodyPr>
            <a:noAutofit/>
          </a:bodyPr>
          <a:lstStyle/>
          <a:p>
            <a:pPr algn="ctr"/>
            <a:r>
              <a:rPr lang="en-GB" sz="3600" b="1" dirty="0">
                <a:solidFill>
                  <a:srgbClr val="FF0000"/>
                </a:solidFill>
              </a:rPr>
              <a:t>The 7 areas of learning in the EYFS curriculum</a:t>
            </a:r>
          </a:p>
        </p:txBody>
      </p:sp>
      <p:sp>
        <p:nvSpPr>
          <p:cNvPr id="4" name="Text Placeholder 3"/>
          <p:cNvSpPr>
            <a:spLocks noGrp="1"/>
          </p:cNvSpPr>
          <p:nvPr>
            <p:ph type="body" sz="quarter" idx="14"/>
          </p:nvPr>
        </p:nvSpPr>
        <p:spPr>
          <a:xfrm>
            <a:off x="1028581" y="1340768"/>
            <a:ext cx="3566160" cy="4334608"/>
          </a:xfrm>
        </p:spPr>
        <p:txBody>
          <a:bodyPr>
            <a:normAutofit/>
          </a:bodyPr>
          <a:lstStyle/>
          <a:p>
            <a:r>
              <a:rPr lang="en-GB" sz="2400" b="1" dirty="0">
                <a:solidFill>
                  <a:srgbClr val="FF0000"/>
                </a:solidFill>
              </a:rPr>
              <a:t>Prime Areas</a:t>
            </a:r>
          </a:p>
          <a:p>
            <a:r>
              <a:rPr lang="en-GB" sz="2400" dirty="0"/>
              <a:t>Communication and Language</a:t>
            </a:r>
          </a:p>
          <a:p>
            <a:r>
              <a:rPr lang="en-GB" sz="2400" dirty="0"/>
              <a:t>Physical Development</a:t>
            </a:r>
          </a:p>
          <a:p>
            <a:r>
              <a:rPr lang="en-GB" sz="2400" dirty="0"/>
              <a:t>Personal, Social and Emotional Development</a:t>
            </a:r>
          </a:p>
        </p:txBody>
      </p:sp>
      <p:sp>
        <p:nvSpPr>
          <p:cNvPr id="6" name="Text Placeholder 5"/>
          <p:cNvSpPr>
            <a:spLocks noGrp="1"/>
          </p:cNvSpPr>
          <p:nvPr>
            <p:ph type="body" sz="quarter" idx="16"/>
          </p:nvPr>
        </p:nvSpPr>
        <p:spPr>
          <a:xfrm>
            <a:off x="5566714" y="1340768"/>
            <a:ext cx="3566160" cy="4334608"/>
          </a:xfrm>
        </p:spPr>
        <p:txBody>
          <a:bodyPr>
            <a:normAutofit/>
          </a:bodyPr>
          <a:lstStyle/>
          <a:p>
            <a:r>
              <a:rPr lang="en-GB" sz="2400" b="1" dirty="0">
                <a:solidFill>
                  <a:srgbClr val="FF0000"/>
                </a:solidFill>
              </a:rPr>
              <a:t>Specific Areas</a:t>
            </a:r>
          </a:p>
          <a:p>
            <a:r>
              <a:rPr lang="en-GB" sz="2400" dirty="0"/>
              <a:t>Literacy</a:t>
            </a:r>
          </a:p>
          <a:p>
            <a:r>
              <a:rPr lang="en-GB" sz="2400" dirty="0"/>
              <a:t>Mathematics</a:t>
            </a:r>
          </a:p>
          <a:p>
            <a:r>
              <a:rPr lang="en-GB" sz="2400" dirty="0"/>
              <a:t>Understanding of the World</a:t>
            </a:r>
          </a:p>
          <a:p>
            <a:r>
              <a:rPr lang="en-GB" sz="2400" dirty="0"/>
              <a:t>Expressive Arts and Design</a:t>
            </a:r>
          </a:p>
        </p:txBody>
      </p:sp>
    </p:spTree>
    <p:extLst>
      <p:ext uri="{BB962C8B-B14F-4D97-AF65-F5344CB8AC3E}">
        <p14:creationId xmlns:p14="http://schemas.microsoft.com/office/powerpoint/2010/main" val="31011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672" y="1484784"/>
            <a:ext cx="6120680" cy="3024336"/>
          </a:xfrm>
        </p:spPr>
        <p:txBody>
          <a:bodyPr>
            <a:normAutofit fontScale="90000"/>
          </a:bodyPr>
          <a:lstStyle/>
          <a:p>
            <a:r>
              <a:rPr lang="en-GB" sz="3200" dirty="0"/>
              <a:t>This involves giving children opportunities to experience a rich language environment; developing their confidence and skills in expressing themselves and encouraging speaking and listening in a wide range of situations.</a:t>
            </a:r>
            <a:br>
              <a:rPr lang="en-GB" dirty="0"/>
            </a:br>
            <a:endParaRPr lang="en-GB" dirty="0"/>
          </a:p>
        </p:txBody>
      </p:sp>
      <p:sp>
        <p:nvSpPr>
          <p:cNvPr id="3" name="Text Placeholder 2"/>
          <p:cNvSpPr>
            <a:spLocks noGrp="1"/>
          </p:cNvSpPr>
          <p:nvPr>
            <p:ph type="body" idx="1"/>
          </p:nvPr>
        </p:nvSpPr>
        <p:spPr>
          <a:xfrm>
            <a:off x="609600" y="260648"/>
            <a:ext cx="5486400" cy="914400"/>
          </a:xfrm>
        </p:spPr>
        <p:txBody>
          <a:bodyPr>
            <a:noAutofit/>
          </a:bodyPr>
          <a:lstStyle/>
          <a:p>
            <a:r>
              <a:rPr lang="en-GB" sz="3600" b="1" dirty="0">
                <a:solidFill>
                  <a:srgbClr val="FF0000"/>
                </a:solidFill>
                <a:latin typeface="Comic Sans MS" panose="030F0702030302020204" pitchFamily="66" charset="0"/>
              </a:rPr>
              <a:t>Communication and Language</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4438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032" y="1556792"/>
            <a:ext cx="6120680" cy="3600400"/>
          </a:xfrm>
        </p:spPr>
        <p:txBody>
          <a:bodyPr>
            <a:normAutofit fontScale="90000"/>
          </a:bodyPr>
          <a:lstStyle/>
          <a:p>
            <a:r>
              <a:rPr lang="en-GB" sz="3200" dirty="0"/>
              <a:t>Children will be provided with opportunities to be active and to develop their co-ordination and control. They will be helped to understand the importance of physical activity and to begin to make healthy choices.</a:t>
            </a:r>
            <a:br>
              <a:rPr lang="en-GB" dirty="0"/>
            </a:br>
            <a:br>
              <a:rPr lang="en-GB" dirty="0"/>
            </a:br>
            <a:endParaRPr lang="en-GB" dirty="0"/>
          </a:p>
        </p:txBody>
      </p:sp>
      <p:sp>
        <p:nvSpPr>
          <p:cNvPr id="3" name="Text Placeholder 2"/>
          <p:cNvSpPr>
            <a:spLocks noGrp="1"/>
          </p:cNvSpPr>
          <p:nvPr>
            <p:ph type="body" idx="1"/>
          </p:nvPr>
        </p:nvSpPr>
        <p:spPr>
          <a:xfrm>
            <a:off x="609600" y="260648"/>
            <a:ext cx="5486400" cy="914400"/>
          </a:xfrm>
        </p:spPr>
        <p:txBody>
          <a:bodyPr>
            <a:noAutofit/>
          </a:bodyPr>
          <a:lstStyle/>
          <a:p>
            <a:r>
              <a:rPr lang="en-GB" sz="3600" b="1" dirty="0">
                <a:solidFill>
                  <a:srgbClr val="FF0000"/>
                </a:solidFill>
                <a:latin typeface="Comic Sans MS" panose="030F0702030302020204" pitchFamily="66" charset="0"/>
              </a:rPr>
              <a:t>Physical Development</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6106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844824"/>
            <a:ext cx="6120680" cy="3024336"/>
          </a:xfrm>
        </p:spPr>
        <p:txBody>
          <a:bodyPr>
            <a:normAutofit fontScale="90000"/>
          </a:bodyPr>
          <a:lstStyle/>
          <a:p>
            <a:r>
              <a:rPr lang="en-GB" sz="3200" dirty="0"/>
              <a:t>This involves helping children to develop a positive sense of themselves, to work co-operatively with others, to manage their emotions and to respect the feelings of others.</a:t>
            </a:r>
            <a:br>
              <a:rPr lang="en-GB" dirty="0"/>
            </a:br>
            <a:endParaRPr lang="en-GB" dirty="0"/>
          </a:p>
        </p:txBody>
      </p:sp>
      <p:sp>
        <p:nvSpPr>
          <p:cNvPr id="3" name="Text Placeholder 2"/>
          <p:cNvSpPr>
            <a:spLocks noGrp="1"/>
          </p:cNvSpPr>
          <p:nvPr>
            <p:ph type="body" idx="1"/>
          </p:nvPr>
        </p:nvSpPr>
        <p:spPr>
          <a:xfrm>
            <a:off x="609600" y="260648"/>
            <a:ext cx="5486400" cy="914400"/>
          </a:xfrm>
        </p:spPr>
        <p:txBody>
          <a:bodyPr>
            <a:noAutofit/>
          </a:bodyPr>
          <a:lstStyle/>
          <a:p>
            <a:r>
              <a:rPr lang="en-GB" sz="3600" b="1" dirty="0">
                <a:solidFill>
                  <a:srgbClr val="FF0000"/>
                </a:solidFill>
                <a:latin typeface="Comic Sans MS" panose="030F0702030302020204" pitchFamily="66" charset="0"/>
              </a:rPr>
              <a:t>Personal, Social and Emotional Development</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27841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328" y="2132856"/>
            <a:ext cx="6120680" cy="3024336"/>
          </a:xfrm>
        </p:spPr>
        <p:txBody>
          <a:bodyPr>
            <a:normAutofit fontScale="90000"/>
          </a:bodyPr>
          <a:lstStyle/>
          <a:p>
            <a:r>
              <a:rPr lang="en-GB" sz="3100" dirty="0"/>
              <a:t>Within the class, the whole school and at home, children should have access to a wide and varied range of reading materials (books, poems, posters, magazines, etc.) to ignite and sustain their interest. </a:t>
            </a:r>
            <a:r>
              <a:rPr lang="en-GB" sz="3100" b="1" dirty="0"/>
              <a:t> </a:t>
            </a:r>
            <a:r>
              <a:rPr lang="en-GB" sz="3100" dirty="0"/>
              <a:t>They will be encouraged to develop their phonological awareness and begin to hear sounds within words and to then link sounds to letters in order to begin to read and write.</a:t>
            </a:r>
            <a:br>
              <a:rPr lang="en-GB" dirty="0"/>
            </a:br>
            <a:endParaRPr lang="en-GB" dirty="0"/>
          </a:p>
        </p:txBody>
      </p:sp>
      <p:sp>
        <p:nvSpPr>
          <p:cNvPr id="3" name="Text Placeholder 2"/>
          <p:cNvSpPr>
            <a:spLocks noGrp="1"/>
          </p:cNvSpPr>
          <p:nvPr>
            <p:ph type="body" idx="1"/>
          </p:nvPr>
        </p:nvSpPr>
        <p:spPr>
          <a:xfrm>
            <a:off x="609600" y="260648"/>
            <a:ext cx="5486400" cy="914400"/>
          </a:xfrm>
        </p:spPr>
        <p:txBody>
          <a:bodyPr>
            <a:noAutofit/>
          </a:bodyPr>
          <a:lstStyle/>
          <a:p>
            <a:r>
              <a:rPr lang="en-GB" sz="3600" b="1" dirty="0">
                <a:solidFill>
                  <a:srgbClr val="FF0000"/>
                </a:solidFill>
                <a:latin typeface="Comic Sans MS" panose="030F0702030302020204" pitchFamily="66" charset="0"/>
              </a:rPr>
              <a:t>Literacy</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1787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1664" y="2492896"/>
            <a:ext cx="6336704" cy="3024336"/>
          </a:xfrm>
        </p:spPr>
        <p:txBody>
          <a:bodyPr>
            <a:normAutofit fontScale="90000"/>
          </a:bodyPr>
          <a:lstStyle/>
          <a:p>
            <a:r>
              <a:rPr lang="en-GB" sz="2700" dirty="0"/>
              <a:t>In whole class and small group activities the children will be taught to recognise, </a:t>
            </a:r>
            <a:r>
              <a:rPr lang="en-GB" sz="2700" dirty="0" err="1"/>
              <a:t>subitise</a:t>
            </a:r>
            <a:r>
              <a:rPr lang="en-GB" sz="2700" dirty="0"/>
              <a:t>, read and order numbers to 10 and then to 20 or beyond. The focus is on developing an excellent understanding and deep knowledge of numbers to 10. Through child-led activities and teacher directed tasks they will be given opportunities in play to develop and improve their skills in counting, understanding and using numbers, calculating and exploring shapes and measurements.</a:t>
            </a:r>
            <a:br>
              <a:rPr lang="en-GB" dirty="0"/>
            </a:br>
            <a:endParaRPr lang="en-GB" dirty="0"/>
          </a:p>
        </p:txBody>
      </p:sp>
      <p:sp>
        <p:nvSpPr>
          <p:cNvPr id="3" name="Text Placeholder 2"/>
          <p:cNvSpPr>
            <a:spLocks noGrp="1"/>
          </p:cNvSpPr>
          <p:nvPr>
            <p:ph type="body" idx="1"/>
          </p:nvPr>
        </p:nvSpPr>
        <p:spPr>
          <a:xfrm>
            <a:off x="609600" y="260648"/>
            <a:ext cx="5486400" cy="914400"/>
          </a:xfrm>
        </p:spPr>
        <p:txBody>
          <a:bodyPr>
            <a:noAutofit/>
          </a:bodyPr>
          <a:lstStyle/>
          <a:p>
            <a:r>
              <a:rPr lang="en-GB" sz="3600" b="1" dirty="0">
                <a:solidFill>
                  <a:srgbClr val="FF0000"/>
                </a:solidFill>
                <a:latin typeface="Comic Sans MS" panose="030F0702030302020204" pitchFamily="66" charset="0"/>
              </a:rPr>
              <a:t>Mathematics</a:t>
            </a:r>
            <a:endParaRPr lang="en-GB" sz="36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6172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615</TotalTime>
  <Words>2110</Words>
  <Application>Microsoft Office PowerPoint</Application>
  <PresentationFormat>Widescreen</PresentationFormat>
  <Paragraphs>136</Paragraphs>
  <Slides>39</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Comic Sans MS</vt:lpstr>
      <vt:lpstr>Children Friends 16x9</vt:lpstr>
      <vt:lpstr>PowerPoint Presentation</vt:lpstr>
      <vt:lpstr>Curriculum Information September 2025 </vt:lpstr>
      <vt:lpstr>There are 17 Early Learning Goals. </vt:lpstr>
      <vt:lpstr>The 7 areas of learning in the EYFS curriculum</vt:lpstr>
      <vt:lpstr>This involves giving children opportunities to experience a rich language environment; developing their confidence and skills in expressing themselves and encouraging speaking and listening in a wide range of situations. </vt:lpstr>
      <vt:lpstr>Children will be provided with opportunities to be active and to develop their co-ordination and control. They will be helped to understand the importance of physical activity and to begin to make healthy choices.  </vt:lpstr>
      <vt:lpstr>This involves helping children to develop a positive sense of themselves, to work co-operatively with others, to manage their emotions and to respect the feelings of others. </vt:lpstr>
      <vt:lpstr>Within the class, the whole school and at home, children should have access to a wide and varied range of reading materials (books, poems, posters, magazines, etc.) to ignite and sustain their interest.  They will be encouraged to develop their phonological awareness and begin to hear sounds within words and to then link sounds to letters in order to begin to read and write. </vt:lpstr>
      <vt:lpstr>In whole class and small group activities the children will be taught to recognise, subitise, read and order numbers to 10 and then to 20 or beyond. The focus is on developing an excellent understanding and deep knowledge of numbers to 10. Through child-led activities and teacher directed tasks they will be given opportunities in play to develop and improve their skills in counting, understanding and using numbers, calculating and exploring shapes and measurements. </vt:lpstr>
      <vt:lpstr>This involves guiding children to make sense of their physical world and their community through opportunities to explore, observe and find out about people, places, technology and the environment. </vt:lpstr>
      <vt:lpstr>Within a creative environment children will be encouraged to explore and play with a wide range of media and materials. They will have opportunities to share their thoughts, ideas and feelings through a variety of activities in art, music, dance, role-play and design and technology. </vt:lpstr>
      <vt:lpstr>General information </vt:lpstr>
      <vt:lpstr>Our School Rules</vt:lpstr>
      <vt:lpstr>Our School Values</vt:lpstr>
      <vt:lpstr>Homework</vt:lpstr>
      <vt:lpstr>PowerPoint Presentation</vt:lpstr>
      <vt:lpstr>PowerPoint Presentation</vt:lpstr>
      <vt:lpstr>PowerPoint Presentation</vt:lpstr>
      <vt:lpstr>PowerPoint Presentation</vt:lpstr>
      <vt:lpstr>Communication</vt:lpstr>
      <vt:lpstr>Concerns about your child’s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with the cost of living and additional funds for the school.</vt:lpstr>
      <vt:lpstr>PowerPoint Presentation</vt:lpstr>
      <vt:lpstr>PowerPoint Presentation</vt:lpstr>
      <vt:lpstr>   Reading</vt:lpstr>
      <vt:lpstr>PowerPoint Presentation</vt:lpstr>
      <vt:lpstr>PowerPoint Presentation</vt:lpstr>
      <vt:lpstr>Writing</vt:lpstr>
      <vt:lpstr>PowerPoint Presentation</vt:lpstr>
      <vt:lpstr>PowerPoint Presentation</vt:lpstr>
      <vt:lpstr>Christmas is coming!</vt:lpstr>
      <vt:lpstr>We are very excited to welcome your children into the school and begin their learning journey in formal education. If you have any further questions or queries please do not hesitate to ask. We are available to chat most evenings after school, send us an email or please telephone the school office to make an appointment.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Peter Hipkiss</dc:creator>
  <cp:keywords/>
  <cp:lastModifiedBy>Claire HODGSON</cp:lastModifiedBy>
  <cp:revision>62</cp:revision>
  <dcterms:created xsi:type="dcterms:W3CDTF">2022-02-05T05:28:28Z</dcterms:created>
  <dcterms:modified xsi:type="dcterms:W3CDTF">2025-09-09T13:59:23Z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y fmtid="{D5CDD505-2E9C-101B-9397-08002B2CF9AE}" pid="4" name="MSIP_Label_e7530486-e78d-4a74-98fa-f49257c8fb97_Enabled">
    <vt:lpwstr>true</vt:lpwstr>
  </property>
  <property fmtid="{D5CDD505-2E9C-101B-9397-08002B2CF9AE}" pid="5" name="MSIP_Label_e7530486-e78d-4a74-98fa-f49257c8fb97_SetDate">
    <vt:lpwstr>2025-09-09T13:59:22Z</vt:lpwstr>
  </property>
  <property fmtid="{D5CDD505-2E9C-101B-9397-08002B2CF9AE}" pid="6" name="MSIP_Label_e7530486-e78d-4a74-98fa-f49257c8fb97_Method">
    <vt:lpwstr>Standard</vt:lpwstr>
  </property>
  <property fmtid="{D5CDD505-2E9C-101B-9397-08002B2CF9AE}" pid="7" name="MSIP_Label_e7530486-e78d-4a74-98fa-f49257c8fb97_Name">
    <vt:lpwstr>All Employees (unrestricted)</vt:lpwstr>
  </property>
  <property fmtid="{D5CDD505-2E9C-101B-9397-08002B2CF9AE}" pid="8" name="MSIP_Label_e7530486-e78d-4a74-98fa-f49257c8fb97_SiteId">
    <vt:lpwstr>7c95cf98-ca26-4218-8b8b-944117f7612f</vt:lpwstr>
  </property>
  <property fmtid="{D5CDD505-2E9C-101B-9397-08002B2CF9AE}" pid="9" name="MSIP_Label_e7530486-e78d-4a74-98fa-f49257c8fb97_ActionId">
    <vt:lpwstr>918db6bb-64ab-4417-81ad-29ec00507c00</vt:lpwstr>
  </property>
  <property fmtid="{D5CDD505-2E9C-101B-9397-08002B2CF9AE}" pid="10" name="MSIP_Label_e7530486-e78d-4a74-98fa-f49257c8fb97_ContentBits">
    <vt:lpwstr>0</vt:lpwstr>
  </property>
  <property fmtid="{D5CDD505-2E9C-101B-9397-08002B2CF9AE}" pid="11" name="MSIP_Label_e7530486-e78d-4a74-98fa-f49257c8fb97_Tag">
    <vt:lpwstr>10, 3, 0, 1</vt:lpwstr>
  </property>
</Properties>
</file>